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92" r:id="rId5"/>
    <p:sldId id="259" r:id="rId6"/>
    <p:sldId id="293" r:id="rId7"/>
    <p:sldId id="294" r:id="rId8"/>
    <p:sldId id="295" r:id="rId9"/>
    <p:sldId id="296" r:id="rId10"/>
    <p:sldId id="297" r:id="rId11"/>
    <p:sldId id="298" r:id="rId12"/>
    <p:sldId id="299" r:id="rId13"/>
    <p:sldId id="300" r:id="rId14"/>
    <p:sldId id="301" r:id="rId15"/>
    <p:sldId id="302" r:id="rId16"/>
    <p:sldId id="304" r:id="rId17"/>
    <p:sldId id="305" r:id="rId18"/>
    <p:sldId id="306" r:id="rId19"/>
    <p:sldId id="307" r:id="rId20"/>
    <p:sldId id="308" r:id="rId21"/>
    <p:sldId id="309" r:id="rId22"/>
    <p:sldId id="310" r:id="rId23"/>
    <p:sldId id="311" r:id="rId24"/>
    <p:sldId id="313" r:id="rId25"/>
    <p:sldId id="314"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fld id="{61AC40D1-14EB-4D07-B7F0-D74EA50D4C1D}" type="datetimeFigureOut">
              <a:rPr lang="fr-FR" smtClean="0"/>
              <a:pPr/>
              <a:t>24/04/2023</a:t>
            </a:fld>
            <a:endParaRPr lang="fr-FR"/>
          </a:p>
        </p:txBody>
      </p:sp>
      <p:sp>
        <p:nvSpPr>
          <p:cNvPr id="17" name="Espace réservé du pied de page 16"/>
          <p:cNvSpPr>
            <a:spLocks noGrp="1"/>
          </p:cNvSpPr>
          <p:nvPr>
            <p:ph type="ftr" sz="quarter" idx="11"/>
          </p:nvPr>
        </p:nvSpPr>
        <p:spPr>
          <a:xfrm>
            <a:off x="5410200" y="4205288"/>
            <a:ext cx="1295400" cy="457200"/>
          </a:xfrm>
        </p:spPr>
        <p:txBody>
          <a:bodyPr/>
          <a:lstStyle/>
          <a:p>
            <a:endParaRPr lang="fr-FR"/>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74F0D5E-8550-4A82-99DB-C53744943F9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1AC40D1-14EB-4D07-B7F0-D74EA50D4C1D}" type="datetimeFigureOut">
              <a:rPr lang="fr-FR" smtClean="0"/>
              <a:pPr/>
              <a:t>24/04/2023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4F0D5E-8550-4A82-99DB-C53744943F9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1AC40D1-14EB-4D07-B7F0-D74EA50D4C1D}" type="datetimeFigureOut">
              <a:rPr lang="fr-FR" smtClean="0"/>
              <a:pPr/>
              <a:t>24/04/2023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4F0D5E-8550-4A82-99DB-C53744943F9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1AC40D1-14EB-4D07-B7F0-D74EA50D4C1D}" type="datetimeFigureOut">
              <a:rPr lang="fr-FR" smtClean="0"/>
              <a:pPr/>
              <a:t>24/04/2023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4F0D5E-8550-4A82-99DB-C53744943F9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1AC40D1-14EB-4D07-B7F0-D74EA50D4C1D}" type="datetimeFigureOut">
              <a:rPr lang="fr-FR" smtClean="0"/>
              <a:pPr/>
              <a:t>24/04/2023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4F0D5E-8550-4A82-99DB-C53744943F9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1AC40D1-14EB-4D07-B7F0-D74EA50D4C1D}" type="datetimeFigureOut">
              <a:rPr lang="fr-FR" smtClean="0"/>
              <a:pPr/>
              <a:t>24/04/2023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4F0D5E-8550-4A82-99DB-C53744943F9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e la date 25"/>
          <p:cNvSpPr>
            <a:spLocks noGrp="1"/>
          </p:cNvSpPr>
          <p:nvPr>
            <p:ph type="dt" sz="half" idx="10"/>
          </p:nvPr>
        </p:nvSpPr>
        <p:spPr/>
        <p:txBody>
          <a:bodyPr rtlCol="0"/>
          <a:lstStyle/>
          <a:p>
            <a:fld id="{61AC40D1-14EB-4D07-B7F0-D74EA50D4C1D}" type="datetimeFigureOut">
              <a:rPr lang="fr-FR" smtClean="0"/>
              <a:pPr/>
              <a:t>24/04/2023</a:t>
            </a:fld>
            <a:endParaRPr lang="fr-FR"/>
          </a:p>
        </p:txBody>
      </p:sp>
      <p:sp>
        <p:nvSpPr>
          <p:cNvPr id="27" name="Espace réservé du numéro de diapositive 26"/>
          <p:cNvSpPr>
            <a:spLocks noGrp="1"/>
          </p:cNvSpPr>
          <p:nvPr>
            <p:ph type="sldNum" sz="quarter" idx="11"/>
          </p:nvPr>
        </p:nvSpPr>
        <p:spPr/>
        <p:txBody>
          <a:bodyPr rtlCol="0"/>
          <a:lstStyle/>
          <a:p>
            <a:fld id="{B74F0D5E-8550-4A82-99DB-C53744943F95}" type="slidenum">
              <a:rPr lang="fr-FR" smtClean="0"/>
              <a:pPr/>
              <a:t>‹N°›</a:t>
            </a:fld>
            <a:endParaRPr lang="fr-FR"/>
          </a:p>
        </p:txBody>
      </p:sp>
      <p:sp>
        <p:nvSpPr>
          <p:cNvPr id="28" name="Espace réservé du pied de page 27"/>
          <p:cNvSpPr>
            <a:spLocks noGrp="1"/>
          </p:cNvSpPr>
          <p:nvPr>
            <p:ph type="ftr" sz="quarter" idx="12"/>
          </p:nvPr>
        </p:nvSpPr>
        <p:spPr/>
        <p:txBody>
          <a:bodyPr rtlCol="0"/>
          <a:lstStyle/>
          <a:p>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fld id="{61AC40D1-14EB-4D07-B7F0-D74EA50D4C1D}" type="datetimeFigureOut">
              <a:rPr lang="fr-FR" smtClean="0"/>
              <a:pPr/>
              <a:t>24/04/2023</a:t>
            </a:fld>
            <a:endParaRPr lang="fr-FR"/>
          </a:p>
        </p:txBody>
      </p:sp>
      <p:sp>
        <p:nvSpPr>
          <p:cNvPr id="4" name="Espace réservé du pied de page 3"/>
          <p:cNvSpPr>
            <a:spLocks noGrp="1"/>
          </p:cNvSpPr>
          <p:nvPr>
            <p:ph type="ftr" sz="quarter" idx="11"/>
          </p:nvPr>
        </p:nvSpPr>
        <p:spPr>
          <a:xfrm>
            <a:off x="5257800" y="612648"/>
            <a:ext cx="1325880" cy="457200"/>
          </a:xfrm>
        </p:spPr>
        <p:txBody>
          <a:bodyPr/>
          <a:lstStyle/>
          <a:p>
            <a:endParaRPr lang="fr-FR"/>
          </a:p>
        </p:txBody>
      </p:sp>
      <p:sp>
        <p:nvSpPr>
          <p:cNvPr id="5" name="Espace réservé du numéro de diapositive 4"/>
          <p:cNvSpPr>
            <a:spLocks noGrp="1"/>
          </p:cNvSpPr>
          <p:nvPr>
            <p:ph type="sldNum" sz="quarter" idx="12"/>
          </p:nvPr>
        </p:nvSpPr>
        <p:spPr>
          <a:xfrm>
            <a:off x="8174736" y="2272"/>
            <a:ext cx="762000" cy="365760"/>
          </a:xfrm>
        </p:spPr>
        <p:txBody>
          <a:bodyPr/>
          <a:lstStyle/>
          <a:p>
            <a:fld id="{B74F0D5E-8550-4A82-99DB-C53744943F9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1AC40D1-14EB-4D07-B7F0-D74EA50D4C1D}" type="datetimeFigureOut">
              <a:rPr lang="fr-FR" smtClean="0"/>
              <a:pPr/>
              <a:t>24/04/2023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74F0D5E-8550-4A82-99DB-C53744943F9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1AC40D1-14EB-4D07-B7F0-D74EA50D4C1D}" type="datetimeFigureOut">
              <a:rPr lang="fr-FR" smtClean="0"/>
              <a:pPr/>
              <a:t>24/04/2023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4F0D5E-8550-4A82-99DB-C53744943F9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1AC40D1-14EB-4D07-B7F0-D74EA50D4C1D}" type="datetimeFigureOut">
              <a:rPr lang="fr-FR" smtClean="0"/>
              <a:pPr/>
              <a:t>24/04/2023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4F0D5E-8550-4A82-99DB-C53744943F9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1AC40D1-14EB-4D07-B7F0-D74EA50D4C1D}" type="datetimeFigureOut">
              <a:rPr lang="fr-FR" smtClean="0"/>
              <a:pPr/>
              <a:t>24/04/2023</a:t>
            </a:fld>
            <a:endParaRPr lang="fr-FR"/>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FR"/>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74F0D5E-8550-4A82-99DB-C53744943F9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7158" y="2214554"/>
            <a:ext cx="8458200" cy="1470025"/>
          </a:xfrm>
        </p:spPr>
        <p:txBody>
          <a:bodyPr/>
          <a:lstStyle/>
          <a:p>
            <a:pPr algn="ctr"/>
            <a:r>
              <a:rPr lang="ar-DZ" b="1" dirty="0" smtClean="0">
                <a:cs typeface="+mn-cs"/>
              </a:rPr>
              <a:t>أنواع البحوث</a:t>
            </a:r>
            <a:r>
              <a:rPr lang="fr-FR" dirty="0" smtClean="0"/>
              <a:t/>
            </a:r>
            <a:br>
              <a:rPr lang="fr-FR" dirty="0" smtClean="0"/>
            </a:br>
            <a:endParaRPr lang="fr-FR" dirty="0"/>
          </a:p>
        </p:txBody>
      </p:sp>
      <p:sp>
        <p:nvSpPr>
          <p:cNvPr id="3" name="Sous-titre 2"/>
          <p:cNvSpPr>
            <a:spLocks noGrp="1"/>
          </p:cNvSpPr>
          <p:nvPr>
            <p:ph type="subTitle" idx="1"/>
          </p:nvPr>
        </p:nvSpPr>
        <p:spPr>
          <a:xfrm>
            <a:off x="47628" y="4143380"/>
            <a:ext cx="5310190" cy="1752600"/>
          </a:xfrm>
        </p:spPr>
        <p:txBody>
          <a:bodyPr>
            <a:normAutofit/>
          </a:bodyPr>
          <a:lstStyle/>
          <a:p>
            <a:r>
              <a:rPr lang="ar-DZ" b="1" dirty="0" smtClean="0"/>
              <a:t>جامعة قسنطينة 2 عبد الحميد مهري</a:t>
            </a:r>
            <a:endParaRPr lang="fr-FR" b="1" dirty="0" smtClean="0"/>
          </a:p>
          <a:p>
            <a:r>
              <a:rPr lang="ar-DZ" b="1" dirty="0" smtClean="0"/>
              <a:t>ا-د حسيني محمد او بلقاسم</a:t>
            </a:r>
            <a:endParaRPr lang="fr-FR" dirty="0" smtClean="0"/>
          </a:p>
          <a:p>
            <a:r>
              <a:rPr lang="ar-DZ" sz="1800" b="1" dirty="0" smtClean="0"/>
              <a:t>عضو اللجنة الوطنية للتعليمية</a:t>
            </a:r>
            <a:r>
              <a:rPr lang="fr-FR" sz="1800" b="1" dirty="0" smtClean="0"/>
              <a:t>Membre de la</a:t>
            </a:r>
            <a:endParaRPr lang="fr-FR" sz="1800" dirty="0" smtClean="0"/>
          </a:p>
          <a:p>
            <a:endParaRPr lang="fr-FR" b="1" dirty="0" smtClean="0"/>
          </a:p>
          <a:p>
            <a:endParaRPr lang="fr-FR" dirty="0"/>
          </a:p>
        </p:txBody>
      </p:sp>
      <p:pic>
        <p:nvPicPr>
          <p:cNvPr id="1026" name="Picture 2" descr="Didactique : définition et fondements théoriques"/>
          <p:cNvPicPr>
            <a:picLocks noChangeAspect="1" noChangeArrowheads="1"/>
          </p:cNvPicPr>
          <p:nvPr/>
        </p:nvPicPr>
        <p:blipFill>
          <a:blip r:embed="rId2"/>
          <a:srcRect/>
          <a:stretch>
            <a:fillRect/>
          </a:stretch>
        </p:blipFill>
        <p:spPr bwMode="auto">
          <a:xfrm>
            <a:off x="5643570" y="214290"/>
            <a:ext cx="2844810" cy="1900792"/>
          </a:xfrm>
          <a:prstGeom prst="ellipse">
            <a:avLst/>
          </a:prstGeom>
          <a:ln>
            <a:noFill/>
          </a:ln>
          <a:effectLst>
            <a:softEdge rad="112500"/>
          </a:effectLst>
        </p:spPr>
      </p:pic>
      <p:pic>
        <p:nvPicPr>
          <p:cNvPr id="1027" name="Image 2" descr="favicon"/>
          <p:cNvPicPr>
            <a:picLocks noChangeAspect="1" noChangeArrowheads="1"/>
          </p:cNvPicPr>
          <p:nvPr/>
        </p:nvPicPr>
        <p:blipFill>
          <a:blip r:embed="rId3"/>
          <a:srcRect/>
          <a:stretch>
            <a:fillRect/>
          </a:stretch>
        </p:blipFill>
        <p:spPr bwMode="auto">
          <a:xfrm>
            <a:off x="285720" y="214290"/>
            <a:ext cx="1071570" cy="1071570"/>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179512" y="548680"/>
            <a:ext cx="8841160" cy="5904656"/>
          </a:xfrm>
        </p:spPr>
        <p:txBody>
          <a:bodyPr>
            <a:noAutofit/>
          </a:bodyPr>
          <a:lstStyle/>
          <a:p>
            <a:pPr marL="109728" indent="0" algn="r" rtl="1">
              <a:buNone/>
            </a:pPr>
            <a:endParaRPr lang="ar-DZ" sz="2000" u="sng" dirty="0" smtClean="0"/>
          </a:p>
          <a:p>
            <a:pPr marL="109728" indent="0" algn="r" rtl="1">
              <a:buNone/>
            </a:pPr>
            <a:r>
              <a:rPr lang="ar-SA" sz="2000" u="sng" dirty="0" smtClean="0"/>
              <a:t>1.3 </a:t>
            </a:r>
            <a:r>
              <a:rPr lang="ar-SA" sz="2000" u="sng" dirty="0"/>
              <a:t>مراحل البحث العلمي</a:t>
            </a:r>
            <a:r>
              <a:rPr lang="ar-SA" sz="2000" u="sng" dirty="0" smtClean="0"/>
              <a:t>:</a:t>
            </a:r>
            <a:endParaRPr lang="ar-DZ" sz="2000" u="sng" dirty="0" smtClean="0"/>
          </a:p>
          <a:p>
            <a:pPr marL="109728" indent="0" algn="r" rtl="1">
              <a:lnSpc>
                <a:spcPct val="150000"/>
              </a:lnSpc>
              <a:buNone/>
            </a:pPr>
            <a:r>
              <a:rPr lang="ar-SA" sz="2000" b="1" dirty="0" smtClean="0"/>
              <a:t>1.3.1</a:t>
            </a:r>
            <a:r>
              <a:rPr lang="ar-SA" sz="2000" b="1" dirty="0"/>
              <a:t>. اختيار الموضوع:</a:t>
            </a:r>
            <a:endParaRPr lang="fr-FR" sz="2000" b="1" dirty="0"/>
          </a:p>
          <a:p>
            <a:pPr algn="r" rtl="1">
              <a:lnSpc>
                <a:spcPct val="150000"/>
              </a:lnSpc>
              <a:buFont typeface="Wingdings" panose="05000000000000000000" pitchFamily="2" charset="2"/>
              <a:buChar char="q"/>
            </a:pPr>
            <a:r>
              <a:rPr lang="ar-SA" sz="2000" dirty="0" smtClean="0"/>
              <a:t>معرفة </a:t>
            </a:r>
            <a:r>
              <a:rPr lang="ar-SA" sz="2000" dirty="0"/>
              <a:t>ما إذا كان الموضوع المقترح جديرا أن يكون موضوعا </a:t>
            </a:r>
            <a:r>
              <a:rPr lang="ar-SA" sz="2000" dirty="0" smtClean="0"/>
              <a:t>للدراسة.</a:t>
            </a:r>
            <a:endParaRPr lang="ar-DZ" sz="2000" dirty="0"/>
          </a:p>
          <a:p>
            <a:pPr algn="r" rtl="1">
              <a:lnSpc>
                <a:spcPct val="150000"/>
              </a:lnSpc>
              <a:buFont typeface="Wingdings" panose="05000000000000000000" pitchFamily="2" charset="2"/>
              <a:buChar char="q"/>
            </a:pPr>
            <a:r>
              <a:rPr lang="ar-SA" sz="2000" dirty="0" smtClean="0"/>
              <a:t>معرفة </a:t>
            </a:r>
            <a:r>
              <a:rPr lang="ar-SA" sz="2000" dirty="0"/>
              <a:t>ما إذا كان لديك معرفة مسبقة عن </a:t>
            </a:r>
            <a:r>
              <a:rPr lang="ar-SA" sz="2000" dirty="0" smtClean="0"/>
              <a:t>الموضوع</a:t>
            </a:r>
            <a:endParaRPr lang="ar-DZ" sz="2000" dirty="0"/>
          </a:p>
          <a:p>
            <a:pPr algn="r" rtl="1">
              <a:lnSpc>
                <a:spcPct val="150000"/>
              </a:lnSpc>
              <a:buFont typeface="Wingdings" panose="05000000000000000000" pitchFamily="2" charset="2"/>
              <a:buChar char="q"/>
            </a:pPr>
            <a:r>
              <a:rPr lang="ar-SA" sz="2000" dirty="0" smtClean="0"/>
              <a:t>تأكد </a:t>
            </a:r>
            <a:r>
              <a:rPr lang="ar-SA" sz="2000" dirty="0"/>
              <a:t>من أهمية </a:t>
            </a:r>
            <a:r>
              <a:rPr lang="ar-SA" sz="2000" dirty="0" smtClean="0"/>
              <a:t>الموضوع.</a:t>
            </a:r>
            <a:endParaRPr lang="ar-DZ" sz="2000" dirty="0"/>
          </a:p>
          <a:p>
            <a:pPr algn="r" rtl="1">
              <a:lnSpc>
                <a:spcPct val="150000"/>
              </a:lnSpc>
              <a:buFont typeface="Wingdings" panose="05000000000000000000" pitchFamily="2" charset="2"/>
              <a:buChar char="q"/>
            </a:pPr>
            <a:r>
              <a:rPr lang="ar-SA" sz="2000" dirty="0" smtClean="0"/>
              <a:t>تحديد </a:t>
            </a:r>
            <a:r>
              <a:rPr lang="ar-SA" sz="2000" dirty="0"/>
              <a:t>الموارد المتاحة.</a:t>
            </a:r>
            <a:endParaRPr lang="fr-FR" sz="2000" dirty="0"/>
          </a:p>
          <a:p>
            <a:pPr marL="109728" indent="0" algn="r" rtl="1">
              <a:lnSpc>
                <a:spcPct val="150000"/>
              </a:lnSpc>
              <a:buNone/>
            </a:pPr>
            <a:endParaRPr lang="ar-DZ" sz="2000" dirty="0" smtClean="0"/>
          </a:p>
        </p:txBody>
      </p:sp>
    </p:spTree>
    <p:extLst>
      <p:ext uri="{BB962C8B-B14F-4D97-AF65-F5344CB8AC3E}">
        <p14:creationId xmlns:p14="http://schemas.microsoft.com/office/powerpoint/2010/main" val="1497140013"/>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179512" y="548680"/>
            <a:ext cx="8841160" cy="5904656"/>
          </a:xfrm>
        </p:spPr>
        <p:txBody>
          <a:bodyPr>
            <a:noAutofit/>
          </a:bodyPr>
          <a:lstStyle/>
          <a:p>
            <a:pPr marL="109728" indent="0" algn="r" rtl="1">
              <a:lnSpc>
                <a:spcPct val="150000"/>
              </a:lnSpc>
              <a:buNone/>
            </a:pPr>
            <a:r>
              <a:rPr lang="ar-SA" sz="2000" b="1" dirty="0" smtClean="0"/>
              <a:t>1.3.2 </a:t>
            </a:r>
            <a:r>
              <a:rPr lang="ar-SA" sz="2000" b="1" dirty="0"/>
              <a:t>مراجعة الأدبيات:</a:t>
            </a:r>
            <a:endParaRPr lang="fr-FR" sz="2000" b="1" dirty="0"/>
          </a:p>
          <a:p>
            <a:pPr marL="109728" indent="0" algn="r" rtl="1">
              <a:lnSpc>
                <a:spcPct val="150000"/>
              </a:lnSpc>
              <a:buNone/>
            </a:pPr>
            <a:r>
              <a:rPr lang="ar-SA" sz="2000" dirty="0"/>
              <a:t>ولإجراء مراجعة جيدة للأدبيات ذات العلاقة بموضوع بحثك، نقترح عليك الخطوات التالية</a:t>
            </a:r>
            <a:r>
              <a:rPr lang="ar-SA" sz="2000" dirty="0" smtClean="0"/>
              <a:t>:</a:t>
            </a:r>
            <a:r>
              <a:rPr lang="fr-FR" sz="2000" dirty="0"/>
              <a:t> </a:t>
            </a:r>
            <a:endParaRPr lang="ar-DZ" sz="2000" dirty="0" smtClean="0"/>
          </a:p>
          <a:p>
            <a:pPr marL="109728" indent="0" algn="r" rtl="1">
              <a:lnSpc>
                <a:spcPct val="150000"/>
              </a:lnSpc>
              <a:buNone/>
            </a:pPr>
            <a:r>
              <a:rPr lang="ar-DZ" sz="2000" b="1" dirty="0" smtClean="0"/>
              <a:t>2.1 </a:t>
            </a:r>
            <a:r>
              <a:rPr lang="ar-SA" sz="2000" b="1" dirty="0" smtClean="0"/>
              <a:t>قم</a:t>
            </a:r>
            <a:r>
              <a:rPr lang="ar-SA" sz="2000" dirty="0" smtClean="0"/>
              <a:t> </a:t>
            </a:r>
            <a:r>
              <a:rPr lang="ar-SA" sz="2000" dirty="0"/>
              <a:t>بنسخ مقالة أو اثنتين من مقالات الموسوعات حول موضوعك لتزويدك بإحاطة عن الموضوع وتزويدك بسلسلة من الكلمات الرئيسية المفيدة لمواصلة بحثك.</a:t>
            </a:r>
            <a:endParaRPr lang="fr-FR" sz="2000" dirty="0"/>
          </a:p>
          <a:p>
            <a:pPr marL="109728" indent="0" algn="r" rtl="1">
              <a:buNone/>
            </a:pPr>
            <a:r>
              <a:rPr lang="ar-DZ" sz="2000" b="1" dirty="0" smtClean="0"/>
              <a:t>2.2 </a:t>
            </a:r>
            <a:r>
              <a:rPr lang="ar-SA" sz="2000" b="1" dirty="0" smtClean="0"/>
              <a:t>اكتب</a:t>
            </a:r>
            <a:r>
              <a:rPr lang="ar-SA" sz="2000" dirty="0" smtClean="0"/>
              <a:t> </a:t>
            </a:r>
            <a:r>
              <a:rPr lang="ar-SA" sz="2000" dirty="0"/>
              <a:t>الكلمات الأساسية والمفتاحية في الكمبيوتر وتصفح الأعمال المنجزة عنها (ابحث أيضًا في الملف الورقي إذا لزم الأمر). راجع الأعمال المرجعية كمرحلة أولى  ، والتي تقدم لك معلومات أقصر وأكثر حيادية ، والتي غالبًا ما تكون كافية.</a:t>
            </a:r>
            <a:endParaRPr lang="fr-FR" sz="2000" dirty="0"/>
          </a:p>
          <a:p>
            <a:pPr marL="109728" indent="0" algn="r" rtl="1">
              <a:buNone/>
            </a:pPr>
            <a:r>
              <a:rPr lang="ar-DZ" sz="2000" b="1" dirty="0" smtClean="0"/>
              <a:t>2.3</a:t>
            </a:r>
            <a:r>
              <a:rPr lang="ar-DZ" sz="2000" dirty="0" smtClean="0"/>
              <a:t> </a:t>
            </a:r>
            <a:r>
              <a:rPr lang="ar-SA" sz="2000" b="1" dirty="0" smtClean="0"/>
              <a:t>حدد</a:t>
            </a:r>
            <a:r>
              <a:rPr lang="ar-SA" sz="2000" dirty="0" smtClean="0"/>
              <a:t> </a:t>
            </a:r>
            <a:r>
              <a:rPr lang="ar-SA" sz="2000" dirty="0"/>
              <a:t>القسم الذي توجد به الكتب الأكثر أهمية لبحثك في المكتبة و في نفس الوقت تصفح الكتب الأخرى الأقل منها أهمية.</a:t>
            </a:r>
            <a:endParaRPr lang="fr-FR" sz="2000" dirty="0"/>
          </a:p>
          <a:p>
            <a:pPr marL="109728" indent="0" algn="r" rtl="1">
              <a:buNone/>
            </a:pPr>
            <a:r>
              <a:rPr lang="ar-DZ" sz="2000" b="1" dirty="0" smtClean="0"/>
              <a:t>2.4</a:t>
            </a:r>
            <a:r>
              <a:rPr lang="ar-DZ" sz="2000" dirty="0" smtClean="0"/>
              <a:t> </a:t>
            </a:r>
            <a:r>
              <a:rPr lang="ar-SA" sz="2000" dirty="0" smtClean="0"/>
              <a:t>بعد </a:t>
            </a:r>
            <a:r>
              <a:rPr lang="ar-SA" sz="2000" dirty="0"/>
              <a:t>أخذك مراجع من الدوريات،</a:t>
            </a:r>
            <a:r>
              <a:rPr lang="ar-SA" sz="2000" b="1" dirty="0"/>
              <a:t> قم</a:t>
            </a:r>
            <a:r>
              <a:rPr lang="ar-SA" sz="2000" dirty="0"/>
              <a:t> بتصفح تلك المتوفرة في المكتبة وتصوير تلك الأكثر صلة بموضوع بحثك.  و في الواقع، وعلى عكس الكتب، يُنصح بالحصول على نسخة كاملة من أفضل المقالات التي تعتبر بشكل عام ذات قيمة كبيرة لإجراء بحثك.</a:t>
            </a:r>
            <a:endParaRPr lang="fr-FR" sz="2000" dirty="0"/>
          </a:p>
          <a:p>
            <a:pPr marL="109728" indent="0" algn="r" rtl="1">
              <a:lnSpc>
                <a:spcPct val="150000"/>
              </a:lnSpc>
              <a:buNone/>
            </a:pPr>
            <a:endParaRPr lang="fr-FR" sz="2000" dirty="0"/>
          </a:p>
          <a:p>
            <a:pPr marL="109728" indent="0" algn="r" rtl="1">
              <a:lnSpc>
                <a:spcPct val="150000"/>
              </a:lnSpc>
              <a:buNone/>
            </a:pPr>
            <a:endParaRPr lang="ar-DZ" sz="2000" dirty="0" smtClean="0"/>
          </a:p>
        </p:txBody>
      </p:sp>
    </p:spTree>
    <p:extLst>
      <p:ext uri="{BB962C8B-B14F-4D97-AF65-F5344CB8AC3E}">
        <p14:creationId xmlns:p14="http://schemas.microsoft.com/office/powerpoint/2010/main" val="1649488894"/>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179512" y="548680"/>
            <a:ext cx="8841160" cy="5904656"/>
          </a:xfrm>
        </p:spPr>
        <p:txBody>
          <a:bodyPr>
            <a:noAutofit/>
          </a:bodyPr>
          <a:lstStyle/>
          <a:p>
            <a:pPr marL="109728" indent="0" algn="just" rtl="1">
              <a:lnSpc>
                <a:spcPct val="150000"/>
              </a:lnSpc>
              <a:buNone/>
            </a:pPr>
            <a:endParaRPr lang="ar-DZ" sz="2000" dirty="0" smtClean="0"/>
          </a:p>
          <a:p>
            <a:pPr marL="109728" indent="0" algn="just" rtl="1">
              <a:lnSpc>
                <a:spcPct val="150000"/>
              </a:lnSpc>
              <a:buNone/>
            </a:pPr>
            <a:r>
              <a:rPr lang="ar-SA" sz="2000" dirty="0" smtClean="0"/>
              <a:t>1.3.3 الإشكالية</a:t>
            </a:r>
            <a:r>
              <a:rPr lang="ar-SA" sz="2000" dirty="0"/>
              <a:t>:</a:t>
            </a:r>
            <a:endParaRPr lang="fr-FR" sz="2000" dirty="0"/>
          </a:p>
          <a:p>
            <a:pPr algn="just" rtl="1">
              <a:lnSpc>
                <a:spcPct val="150000"/>
              </a:lnSpc>
              <a:buFont typeface="Arial" panose="020B0604020202020204" pitchFamily="34" charset="0"/>
              <a:buChar char="•"/>
            </a:pPr>
            <a:r>
              <a:rPr lang="ar-SA" sz="2000" b="1" dirty="0" smtClean="0"/>
              <a:t>تسمح </a:t>
            </a:r>
            <a:r>
              <a:rPr lang="ar-SA" sz="2000" b="1" dirty="0"/>
              <a:t>الإشكالية</a:t>
            </a:r>
            <a:r>
              <a:rPr lang="ar-SA" sz="2000" dirty="0"/>
              <a:t> من تحديد موضوع الدراسة </a:t>
            </a:r>
            <a:r>
              <a:rPr lang="ar-SA" sz="2000" dirty="0" smtClean="0"/>
              <a:t>بوضوح</a:t>
            </a:r>
            <a:endParaRPr lang="ar-DZ" sz="2000" dirty="0"/>
          </a:p>
          <a:p>
            <a:pPr algn="just" rtl="1">
              <a:lnSpc>
                <a:spcPct val="150000"/>
              </a:lnSpc>
              <a:buFont typeface="Arial" panose="020B0604020202020204" pitchFamily="34" charset="0"/>
              <a:buChar char="•"/>
            </a:pPr>
            <a:r>
              <a:rPr lang="ar-SA" sz="2000" dirty="0" smtClean="0"/>
              <a:t>إنها </a:t>
            </a:r>
            <a:r>
              <a:rPr lang="ar-SA" sz="2000" dirty="0"/>
              <a:t>تقع ضمن نطاق المناقشات الرئيسية الكبرى و التي تستوجب البحث فيها من أجل فهمها و تفسيرها  ( مشكلة الإخفاق الدراسي ، مشكلة التضخم النقدي ، مشكلة عودة أمراض الفقر إلى الظهور مثل السل ، و الجرب ، مشاكل النقل ، مشاكل التنمية .....). ومن هنا تأتي أهمية القيام بمطالعة الوثائق والدراسات السابقة جيدًا قبل القيام </a:t>
            </a:r>
            <a:r>
              <a:rPr lang="ar-SA" sz="2000" dirty="0" smtClean="0"/>
              <a:t>بصياغتها.</a:t>
            </a:r>
            <a:endParaRPr lang="ar-DZ" sz="2000" dirty="0"/>
          </a:p>
          <a:p>
            <a:pPr algn="just" rtl="1">
              <a:lnSpc>
                <a:spcPct val="150000"/>
              </a:lnSpc>
              <a:buFont typeface="Arial" panose="020B0604020202020204" pitchFamily="34" charset="0"/>
              <a:buChar char="•"/>
            </a:pPr>
            <a:r>
              <a:rPr lang="ar-SA" sz="2000" b="1" dirty="0" smtClean="0"/>
              <a:t>تكون</a:t>
            </a:r>
            <a:r>
              <a:rPr lang="ar-SA" sz="2000" dirty="0" smtClean="0"/>
              <a:t> </a:t>
            </a:r>
            <a:r>
              <a:rPr lang="ar-SA" sz="2000" dirty="0"/>
              <a:t>أصيلة وبعيدة عن الخيال وتستدعي معرفة دقيقة بالموضوع.</a:t>
            </a:r>
            <a:endParaRPr lang="fr-FR" sz="2000" dirty="0"/>
          </a:p>
          <a:p>
            <a:pPr marL="109728" indent="0" algn="just" rtl="1">
              <a:lnSpc>
                <a:spcPct val="150000"/>
              </a:lnSpc>
              <a:buNone/>
            </a:pPr>
            <a:endParaRPr lang="fr-FR" sz="2000" dirty="0"/>
          </a:p>
          <a:p>
            <a:pPr marL="109728" indent="0" algn="just" rtl="1">
              <a:lnSpc>
                <a:spcPct val="150000"/>
              </a:lnSpc>
              <a:buNone/>
            </a:pPr>
            <a:endParaRPr lang="fr-FR" sz="2000" dirty="0"/>
          </a:p>
          <a:p>
            <a:pPr marL="109728" indent="0" algn="r" rtl="1">
              <a:lnSpc>
                <a:spcPct val="150000"/>
              </a:lnSpc>
              <a:buNone/>
            </a:pPr>
            <a:endParaRPr lang="ar-DZ" sz="2000" dirty="0" smtClean="0"/>
          </a:p>
        </p:txBody>
      </p:sp>
    </p:spTree>
    <p:extLst>
      <p:ext uri="{BB962C8B-B14F-4D97-AF65-F5344CB8AC3E}">
        <p14:creationId xmlns:p14="http://schemas.microsoft.com/office/powerpoint/2010/main" val="1292523288"/>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179512" y="548680"/>
            <a:ext cx="8841160" cy="5904656"/>
          </a:xfrm>
        </p:spPr>
        <p:txBody>
          <a:bodyPr>
            <a:noAutofit/>
          </a:bodyPr>
          <a:lstStyle/>
          <a:p>
            <a:pPr marL="109728" indent="0" algn="r" rtl="1">
              <a:buNone/>
            </a:pPr>
            <a:r>
              <a:rPr lang="ar-DZ" sz="2000" dirty="0"/>
              <a:t>4</a:t>
            </a:r>
            <a:r>
              <a:rPr lang="ar-SA" sz="2000" dirty="0" smtClean="0"/>
              <a:t> </a:t>
            </a:r>
            <a:r>
              <a:rPr lang="ar-SA" sz="2000" dirty="0"/>
              <a:t>الفرضيات:</a:t>
            </a:r>
            <a:endParaRPr lang="fr-FR" sz="2000" dirty="0"/>
          </a:p>
          <a:p>
            <a:pPr marL="109728" indent="0" algn="r" rtl="1">
              <a:buNone/>
            </a:pPr>
            <a:r>
              <a:rPr lang="ar-SA" sz="2000" dirty="0" smtClean="0"/>
              <a:t>يتم </a:t>
            </a:r>
            <a:r>
              <a:rPr lang="ar-SA" sz="2000" dirty="0"/>
              <a:t>تقديم الفرضية في شكل جملة تمثل إجابة معقولة لسؤال بحثي (الإشكالية). من المهم أن تكون الكلمات المستخدمة واضحة ومحددة؛ كما يجب أن تكون دقيقة ولا تكشف عن أي غموض أو تحيز. </a:t>
            </a:r>
            <a:r>
              <a:rPr lang="ar-SA" sz="2000" dirty="0" smtClean="0"/>
              <a:t>وظيفة </a:t>
            </a:r>
            <a:r>
              <a:rPr lang="ar-SA" sz="2000" dirty="0"/>
              <a:t>الفرضية ذات شقين:</a:t>
            </a:r>
            <a:endParaRPr lang="fr-FR" sz="2000" dirty="0"/>
          </a:p>
          <a:p>
            <a:pPr lvl="0" algn="r" rtl="1"/>
            <a:r>
              <a:rPr lang="ar-SA" sz="2000" dirty="0"/>
              <a:t> </a:t>
            </a:r>
            <a:r>
              <a:rPr lang="ar-SA" sz="2000" b="1" dirty="0"/>
              <a:t>تنظيم البحث حول هدف محدد -للتحقق من صحة الفرضية</a:t>
            </a:r>
            <a:r>
              <a:rPr lang="ar-SA" sz="2000" dirty="0"/>
              <a:t> –</a:t>
            </a:r>
            <a:endParaRPr lang="fr-FR" sz="2000" dirty="0"/>
          </a:p>
          <a:p>
            <a:pPr lvl="0" algn="r" rtl="1"/>
            <a:r>
              <a:rPr lang="ar-SA" sz="2000" b="1" dirty="0"/>
              <a:t>وتنظيم الكتابة أو تحرير النص</a:t>
            </a:r>
            <a:r>
              <a:rPr lang="ar-SA" sz="2000" dirty="0"/>
              <a:t>، حيث يجب أن يكون لجميع عناصر النص فائدة و ارتباط  فيما يتعلق بالفرضية.</a:t>
            </a:r>
            <a:endParaRPr lang="fr-FR" sz="2000" dirty="0"/>
          </a:p>
          <a:p>
            <a:pPr marL="109728" indent="0" algn="r" rtl="1">
              <a:buNone/>
            </a:pPr>
            <a:endParaRPr lang="ar-DZ" sz="2000" dirty="0" smtClean="0"/>
          </a:p>
          <a:p>
            <a:pPr marL="109728" indent="0" algn="r" rtl="1">
              <a:buNone/>
            </a:pPr>
            <a:r>
              <a:rPr lang="ar-SA" sz="2000" dirty="0" smtClean="0"/>
              <a:t>و </a:t>
            </a:r>
            <a:r>
              <a:rPr lang="ar-SA" sz="2000" dirty="0"/>
              <a:t>تحاول  الفرضية عادة توضيح العلاقة الممكنة بين متغيرين أو أكثر ، حيث يوجد نوعان من </a:t>
            </a:r>
            <a:r>
              <a:rPr lang="ar-SA" sz="2000" dirty="0" smtClean="0"/>
              <a:t>المتغيرات</a:t>
            </a:r>
            <a:r>
              <a:rPr lang="ar-DZ" sz="2000" dirty="0" smtClean="0"/>
              <a:t> :</a:t>
            </a:r>
          </a:p>
          <a:p>
            <a:pPr algn="r" rtl="1">
              <a:buFont typeface="Wingdings" panose="05000000000000000000" pitchFamily="2" charset="2"/>
              <a:buChar char="v"/>
            </a:pPr>
            <a:r>
              <a:rPr lang="ar-SA" sz="2000" b="1" dirty="0" smtClean="0"/>
              <a:t>المتغير المستقل</a:t>
            </a:r>
            <a:endParaRPr lang="ar-DZ" sz="2000" dirty="0"/>
          </a:p>
          <a:p>
            <a:pPr algn="r" rtl="1">
              <a:buFont typeface="Wingdings" panose="05000000000000000000" pitchFamily="2" charset="2"/>
              <a:buChar char="v"/>
            </a:pPr>
            <a:r>
              <a:rPr lang="ar-SA" sz="2000" b="1" dirty="0"/>
              <a:t>المتغير </a:t>
            </a:r>
            <a:r>
              <a:rPr lang="ar-SA" sz="2000" b="1" dirty="0" smtClean="0"/>
              <a:t>التابع</a:t>
            </a:r>
            <a:endParaRPr lang="ar-DZ" sz="2000" b="1" dirty="0"/>
          </a:p>
          <a:p>
            <a:pPr algn="r" rtl="1">
              <a:buFont typeface="Wingdings" panose="05000000000000000000" pitchFamily="2" charset="2"/>
              <a:buChar char="v"/>
            </a:pPr>
            <a:r>
              <a:rPr lang="ar-DZ" sz="2000" b="1" dirty="0"/>
              <a:t> </a:t>
            </a:r>
            <a:r>
              <a:rPr lang="ar-DZ" sz="2000" b="1" dirty="0" smtClean="0"/>
              <a:t>و تأسيسا على تلك المتغيرات تتفرع الفرضيات إلى :</a:t>
            </a:r>
            <a:endParaRPr lang="ar-DZ" sz="2000" b="1" dirty="0" smtClean="0"/>
          </a:p>
          <a:p>
            <a:pPr algn="r" rtl="1">
              <a:buFont typeface="Arial" panose="020B0604020202020204" pitchFamily="34" charset="0"/>
              <a:buChar char="•"/>
            </a:pPr>
            <a:r>
              <a:rPr lang="ar-SA" sz="2000" b="1" dirty="0"/>
              <a:t>الفرضية أحادية </a:t>
            </a:r>
            <a:r>
              <a:rPr lang="ar-SA" sz="2000" b="1" dirty="0" smtClean="0"/>
              <a:t>المتغير</a:t>
            </a:r>
            <a:endParaRPr lang="ar-DZ" sz="2000" dirty="0"/>
          </a:p>
          <a:p>
            <a:pPr algn="r" rtl="1">
              <a:buFont typeface="Arial" panose="020B0604020202020204" pitchFamily="34" charset="0"/>
              <a:buChar char="•"/>
            </a:pPr>
            <a:r>
              <a:rPr lang="ar-SA" sz="2000" b="1" dirty="0"/>
              <a:t>الفرضية ثنائية </a:t>
            </a:r>
            <a:r>
              <a:rPr lang="ar-SA" sz="2000" b="1" dirty="0" smtClean="0"/>
              <a:t>المتغير</a:t>
            </a:r>
            <a:endParaRPr lang="ar-DZ" sz="2000" dirty="0"/>
          </a:p>
          <a:p>
            <a:pPr algn="r" rtl="1">
              <a:buFont typeface="Arial" panose="020B0604020202020204" pitchFamily="34" charset="0"/>
              <a:buChar char="•"/>
            </a:pPr>
            <a:r>
              <a:rPr lang="ar-SA" sz="2000" b="1" dirty="0"/>
              <a:t>الفرضية متعددة المتغيرات</a:t>
            </a:r>
            <a:endParaRPr lang="fr-FR" sz="2000" dirty="0"/>
          </a:p>
          <a:p>
            <a:pPr marL="109728" indent="0" algn="just" rtl="1">
              <a:lnSpc>
                <a:spcPct val="150000"/>
              </a:lnSpc>
              <a:buNone/>
            </a:pPr>
            <a:endParaRPr lang="fr-FR" sz="2000" dirty="0"/>
          </a:p>
          <a:p>
            <a:pPr marL="109728" indent="0" algn="r" rtl="1">
              <a:lnSpc>
                <a:spcPct val="150000"/>
              </a:lnSpc>
              <a:buNone/>
            </a:pPr>
            <a:endParaRPr lang="ar-DZ" sz="2000" dirty="0" smtClean="0"/>
          </a:p>
        </p:txBody>
      </p:sp>
    </p:spTree>
    <p:extLst>
      <p:ext uri="{BB962C8B-B14F-4D97-AF65-F5344CB8AC3E}">
        <p14:creationId xmlns:p14="http://schemas.microsoft.com/office/powerpoint/2010/main" val="2765569373"/>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179512" y="548680"/>
            <a:ext cx="8841160" cy="5904656"/>
          </a:xfrm>
        </p:spPr>
        <p:txBody>
          <a:bodyPr>
            <a:noAutofit/>
          </a:bodyPr>
          <a:lstStyle/>
          <a:p>
            <a:pPr marL="109728" indent="0" algn="just" rtl="1">
              <a:buNone/>
            </a:pPr>
            <a:endParaRPr lang="ar-DZ" sz="2000" dirty="0" smtClean="0"/>
          </a:p>
          <a:p>
            <a:pPr marL="109728" indent="0" algn="just" rtl="1">
              <a:buNone/>
            </a:pPr>
            <a:r>
              <a:rPr lang="ar-SA" sz="2000" dirty="0" smtClean="0"/>
              <a:t>1.3.5 </a:t>
            </a:r>
            <a:r>
              <a:rPr lang="ar-SA" sz="2000" b="1" dirty="0"/>
              <a:t>توضيح المفاهيم</a:t>
            </a:r>
            <a:r>
              <a:rPr lang="ar-SA" sz="2000" dirty="0"/>
              <a:t>:</a:t>
            </a:r>
            <a:endParaRPr lang="fr-FR" sz="2000" dirty="0"/>
          </a:p>
          <a:p>
            <a:pPr marL="109728" indent="0" algn="just" rtl="1">
              <a:buNone/>
            </a:pPr>
            <a:r>
              <a:rPr lang="ar-SA" sz="2000" dirty="0" smtClean="0"/>
              <a:t>هذا </a:t>
            </a:r>
            <a:r>
              <a:rPr lang="ar-SA" sz="2000" dirty="0"/>
              <a:t>و تتم إجراءات توضيح المفاهيم كما يلي:</a:t>
            </a:r>
            <a:endParaRPr lang="fr-FR" sz="2000" dirty="0"/>
          </a:p>
          <a:p>
            <a:pPr algn="just" rtl="1"/>
            <a:r>
              <a:rPr lang="ar-SA" sz="2000" dirty="0"/>
              <a:t> </a:t>
            </a:r>
            <a:r>
              <a:rPr lang="ar-SA" sz="2000" b="1" dirty="0" smtClean="0"/>
              <a:t>تحقق</a:t>
            </a:r>
            <a:r>
              <a:rPr lang="ar-SA" sz="2000" dirty="0" smtClean="0"/>
              <a:t> </a:t>
            </a:r>
            <a:r>
              <a:rPr lang="ar-SA" sz="2000" dirty="0"/>
              <a:t>من المعاني الحرفية والمجازية في قاموس </a:t>
            </a:r>
            <a:r>
              <a:rPr lang="ar-SA" sz="2000" dirty="0" smtClean="0"/>
              <a:t>عام.</a:t>
            </a:r>
            <a:endParaRPr lang="ar-DZ" sz="2000" dirty="0"/>
          </a:p>
          <a:p>
            <a:pPr algn="just" rtl="1"/>
            <a:r>
              <a:rPr lang="ar-SA" sz="2000" b="1" dirty="0" smtClean="0"/>
              <a:t>التدقيق</a:t>
            </a:r>
            <a:r>
              <a:rPr lang="ar-SA" sz="2000" dirty="0" smtClean="0"/>
              <a:t> </a:t>
            </a:r>
            <a:r>
              <a:rPr lang="ar-SA" sz="2000" dirty="0"/>
              <a:t>في المعاني المختلفة في قاموس متخصص</a:t>
            </a:r>
            <a:endParaRPr lang="fr-FR" sz="2000" dirty="0"/>
          </a:p>
          <a:p>
            <a:pPr algn="just" rtl="1"/>
            <a:r>
              <a:rPr lang="ar-SA" sz="2000" b="1" dirty="0" smtClean="0"/>
              <a:t>تحقق</a:t>
            </a:r>
            <a:r>
              <a:rPr lang="ar-SA" sz="2000" dirty="0" smtClean="0"/>
              <a:t> </a:t>
            </a:r>
            <a:r>
              <a:rPr lang="ar-SA" sz="2000" dirty="0"/>
              <a:t>من مدى استخدام المؤلفين لهذا المصطلح في دراساتهم و أبحاثهم و مؤلفاتهم</a:t>
            </a:r>
            <a:endParaRPr lang="fr-FR" sz="2000" dirty="0"/>
          </a:p>
          <a:p>
            <a:pPr algn="just" rtl="1"/>
            <a:r>
              <a:rPr lang="ar-SA" sz="2000" b="1" dirty="0" smtClean="0"/>
              <a:t>حدد</a:t>
            </a:r>
            <a:r>
              <a:rPr lang="ar-SA" sz="2000" dirty="0" smtClean="0"/>
              <a:t> </a:t>
            </a:r>
            <a:r>
              <a:rPr lang="ar-SA" sz="2000" dirty="0"/>
              <a:t>بأي معنى ستستخدم هذا المفهوم في بحثك وقدم تعريفك له عند طرحك المشكلة.</a:t>
            </a:r>
            <a:endParaRPr lang="fr-FR" sz="2000" dirty="0"/>
          </a:p>
          <a:p>
            <a:pPr algn="just" rtl="1"/>
            <a:endParaRPr lang="fr-FR" sz="2000" dirty="0" smtClean="0"/>
          </a:p>
          <a:p>
            <a:pPr marL="109728" indent="0" algn="just" rtl="1">
              <a:buNone/>
            </a:pPr>
            <a:r>
              <a:rPr lang="ar-SA" sz="2000" dirty="0" smtClean="0"/>
              <a:t>1.3.6 </a:t>
            </a:r>
            <a:r>
              <a:rPr lang="ar-SA" sz="2000" b="1" dirty="0" err="1"/>
              <a:t>الأجرأة</a:t>
            </a:r>
            <a:r>
              <a:rPr lang="ar-SA" sz="2000" dirty="0" smtClean="0"/>
              <a:t>:</a:t>
            </a:r>
            <a:r>
              <a:rPr lang="ar-DZ" sz="2000" dirty="0" smtClean="0"/>
              <a:t> </a:t>
            </a:r>
            <a:endParaRPr lang="fr-FR" sz="2000" dirty="0"/>
          </a:p>
          <a:p>
            <a:pPr marL="109728" indent="0" algn="r" rtl="1">
              <a:buNone/>
            </a:pPr>
            <a:r>
              <a:rPr lang="ar-SA" sz="2000" dirty="0"/>
              <a:t>لذلك دعونا نميز بين :</a:t>
            </a:r>
            <a:endParaRPr lang="fr-FR" sz="2000" dirty="0"/>
          </a:p>
          <a:p>
            <a:pPr algn="r" rtl="1"/>
            <a:r>
              <a:rPr lang="ar-SA" sz="2000" dirty="0" smtClean="0"/>
              <a:t>المفاهيم</a:t>
            </a:r>
            <a:endParaRPr lang="ar-DZ" sz="2000" dirty="0" smtClean="0"/>
          </a:p>
          <a:p>
            <a:pPr algn="r" rtl="1"/>
            <a:r>
              <a:rPr lang="ar-SA" sz="2000" dirty="0" smtClean="0"/>
              <a:t>الأبعاد</a:t>
            </a:r>
            <a:endParaRPr lang="ar-DZ" sz="2000" dirty="0" smtClean="0"/>
          </a:p>
          <a:p>
            <a:pPr algn="r" rtl="1"/>
            <a:r>
              <a:rPr lang="ar-DZ" sz="2000" dirty="0"/>
              <a:t> </a:t>
            </a:r>
            <a:r>
              <a:rPr lang="ar-DZ" sz="2000" dirty="0" smtClean="0"/>
              <a:t>المؤشرات </a:t>
            </a:r>
            <a:endParaRPr lang="ar-DZ" sz="2000" dirty="0" smtClean="0"/>
          </a:p>
        </p:txBody>
      </p:sp>
    </p:spTree>
    <p:extLst>
      <p:ext uri="{BB962C8B-B14F-4D97-AF65-F5344CB8AC3E}">
        <p14:creationId xmlns:p14="http://schemas.microsoft.com/office/powerpoint/2010/main" val="3609391315"/>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179512" y="548680"/>
            <a:ext cx="8841160" cy="5904656"/>
          </a:xfrm>
        </p:spPr>
        <p:txBody>
          <a:bodyPr>
            <a:noAutofit/>
          </a:bodyPr>
          <a:lstStyle/>
          <a:p>
            <a:pPr marL="109728" indent="0" algn="r" rtl="1">
              <a:buNone/>
            </a:pPr>
            <a:r>
              <a:rPr lang="fr-FR" sz="2000" dirty="0"/>
              <a:t> </a:t>
            </a:r>
            <a:r>
              <a:rPr lang="ar-SA" sz="2000" dirty="0" smtClean="0"/>
              <a:t>1.4 </a:t>
            </a:r>
            <a:r>
              <a:rPr lang="ar-SA" sz="2000" b="1" dirty="0"/>
              <a:t>النموذج القاعدي في المنهجية بحسب كل ميدان:</a:t>
            </a:r>
            <a:endParaRPr lang="fr-FR" sz="2000" b="1" dirty="0"/>
          </a:p>
          <a:p>
            <a:pPr marL="109728" indent="0" algn="r" rtl="1">
              <a:buNone/>
            </a:pPr>
            <a:r>
              <a:rPr lang="ar-SA" sz="2000" dirty="0"/>
              <a:t>النموذج القاعدي في المنهجية بحسب كل ميدان هو نموذج يستخدم لوصف وتحليل ميدان معين. وهو يستخدم بشكل عام في:</a:t>
            </a:r>
            <a:endParaRPr lang="fr-FR" sz="2000" dirty="0"/>
          </a:p>
          <a:p>
            <a:pPr lvl="0" algn="r" rtl="1">
              <a:buFont typeface="Wingdings" panose="05000000000000000000" pitchFamily="2" charset="2"/>
              <a:buChar char="Ø"/>
            </a:pPr>
            <a:r>
              <a:rPr lang="ar-SA" sz="2000" dirty="0"/>
              <a:t>وصف وتحليل الأنظمة والعمليات والبنيات المعقدة ويعتمد على منهج تحليل</a:t>
            </a:r>
            <a:r>
              <a:rPr lang="ar-SA" sz="2000" b="1" dirty="0"/>
              <a:t> النظم</a:t>
            </a:r>
            <a:r>
              <a:rPr lang="ar-SA" sz="2000" dirty="0"/>
              <a:t> وغالبًا ما </a:t>
            </a:r>
            <a:r>
              <a:rPr lang="ar-SA" sz="2000" dirty="0" smtClean="0"/>
              <a:t>يقترح</a:t>
            </a:r>
            <a:endParaRPr lang="ar-DZ" sz="2000" dirty="0"/>
          </a:p>
          <a:p>
            <a:pPr lvl="0" algn="r" rtl="1">
              <a:buFont typeface="Wingdings" panose="05000000000000000000" pitchFamily="2" charset="2"/>
              <a:buChar char="Ø"/>
            </a:pPr>
            <a:r>
              <a:rPr lang="ar-SA" sz="2000" dirty="0" smtClean="0"/>
              <a:t>وضع </a:t>
            </a:r>
            <a:r>
              <a:rPr lang="ar-SA" sz="2000" dirty="0"/>
              <a:t>حلول للمشاكل المعقدة.</a:t>
            </a:r>
            <a:endParaRPr lang="fr-FR" sz="2000" dirty="0"/>
          </a:p>
          <a:p>
            <a:pPr marL="109728" indent="0" algn="r" rtl="1">
              <a:buNone/>
            </a:pPr>
            <a:endParaRPr lang="ar-DZ" sz="2000" dirty="0" smtClean="0"/>
          </a:p>
          <a:p>
            <a:pPr marL="109728" indent="0" algn="r" rtl="1">
              <a:buNone/>
            </a:pPr>
            <a:r>
              <a:rPr lang="ar-SA" sz="2000" dirty="0" smtClean="0"/>
              <a:t>ويتكون </a:t>
            </a:r>
            <a:r>
              <a:rPr lang="ar-SA" sz="2000" dirty="0"/>
              <a:t>النموذج القاعدي من عدة عناصر مترابطة. هذه العناصر عادة هي:</a:t>
            </a:r>
            <a:endParaRPr lang="fr-FR" sz="2000" dirty="0"/>
          </a:p>
          <a:p>
            <a:pPr lvl="0" algn="r" rtl="1">
              <a:buFont typeface="Wingdings" panose="05000000000000000000" pitchFamily="2" charset="2"/>
              <a:buChar char="Ø"/>
            </a:pPr>
            <a:r>
              <a:rPr lang="ar-SA" sz="2000" dirty="0" smtClean="0"/>
              <a:t>المفاهيم.</a:t>
            </a:r>
            <a:endParaRPr lang="ar-DZ" sz="2000" dirty="0"/>
          </a:p>
          <a:p>
            <a:pPr lvl="0" algn="r" rtl="1">
              <a:buFont typeface="Wingdings" panose="05000000000000000000" pitchFamily="2" charset="2"/>
              <a:buChar char="Ø"/>
            </a:pPr>
            <a:r>
              <a:rPr lang="ar-SA" sz="2000" dirty="0" smtClean="0"/>
              <a:t>العمليات.</a:t>
            </a:r>
            <a:endParaRPr lang="ar-DZ" sz="2000" dirty="0"/>
          </a:p>
          <a:p>
            <a:pPr lvl="0" algn="r" rtl="1">
              <a:buFont typeface="Wingdings" panose="05000000000000000000" pitchFamily="2" charset="2"/>
              <a:buChar char="Ø"/>
            </a:pPr>
            <a:r>
              <a:rPr lang="ar-SA" sz="2000" dirty="0" smtClean="0"/>
              <a:t>البنيات </a:t>
            </a:r>
            <a:r>
              <a:rPr lang="ar-SA" sz="2000" dirty="0"/>
              <a:t>والأنظمة</a:t>
            </a:r>
            <a:r>
              <a:rPr lang="ar-SA" sz="2000" dirty="0" smtClean="0"/>
              <a:t>.</a:t>
            </a:r>
            <a:endParaRPr lang="ar-DZ" sz="2000" dirty="0" smtClean="0"/>
          </a:p>
          <a:p>
            <a:pPr lvl="0" algn="r" rtl="1">
              <a:buFont typeface="Wingdings" panose="05000000000000000000" pitchFamily="2" charset="2"/>
              <a:buChar char="Ø"/>
            </a:pPr>
            <a:endParaRPr lang="fr-FR" sz="2000" dirty="0"/>
          </a:p>
          <a:p>
            <a:pPr marL="109728" indent="0" algn="just" rtl="1">
              <a:buNone/>
            </a:pPr>
            <a:r>
              <a:rPr lang="ar-SA" sz="2000" dirty="0"/>
              <a:t>وترتبط هذه العناصر فيما بينها بواسطة روابط يمكن أن تكون على شكل علاقات أو تبعيات أو قيودًا. وتُستخدم هذه الروابط لوصف الميدان وتحليله ولتطوير حلول للمشكلات المعقدة فيه.  هذا ويستخدم النموذج القاعدي بشكل عام </a:t>
            </a:r>
            <a:r>
              <a:rPr lang="ar-DZ" sz="2000" dirty="0" smtClean="0"/>
              <a:t>لـ : </a:t>
            </a:r>
          </a:p>
          <a:p>
            <a:pPr algn="just" rtl="1">
              <a:buFont typeface="Wingdings" panose="05000000000000000000" pitchFamily="2" charset="2"/>
              <a:buChar char="Ø"/>
            </a:pPr>
            <a:r>
              <a:rPr lang="ar-DZ" sz="2000" dirty="0" smtClean="0"/>
              <a:t>وصف و تحليل الأنظمة المعقدة.</a:t>
            </a:r>
          </a:p>
          <a:p>
            <a:pPr algn="just" rtl="1">
              <a:buFont typeface="Wingdings" panose="05000000000000000000" pitchFamily="2" charset="2"/>
              <a:buChar char="Ø"/>
            </a:pPr>
            <a:r>
              <a:rPr lang="ar-DZ" sz="2000" dirty="0" smtClean="0"/>
              <a:t>وصف العمليات و الهياكل.</a:t>
            </a:r>
          </a:p>
          <a:p>
            <a:pPr marL="109728" indent="0" algn="just" rtl="1">
              <a:buNone/>
            </a:pPr>
            <a:endParaRPr lang="ar-DZ" sz="2000" dirty="0" smtClean="0"/>
          </a:p>
        </p:txBody>
      </p:sp>
    </p:spTree>
    <p:extLst>
      <p:ext uri="{BB962C8B-B14F-4D97-AF65-F5344CB8AC3E}">
        <p14:creationId xmlns:p14="http://schemas.microsoft.com/office/powerpoint/2010/main" val="3415748064"/>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179512" y="548680"/>
            <a:ext cx="8841160" cy="5904656"/>
          </a:xfrm>
        </p:spPr>
        <p:txBody>
          <a:bodyPr>
            <a:noAutofit/>
          </a:bodyPr>
          <a:lstStyle/>
          <a:p>
            <a:pPr marL="109728" indent="0" algn="r" rtl="1">
              <a:buNone/>
            </a:pPr>
            <a:r>
              <a:rPr lang="fr-FR" sz="2000" dirty="0"/>
              <a:t> </a:t>
            </a:r>
            <a:r>
              <a:rPr lang="ar-SA" sz="2000" dirty="0" smtClean="0"/>
              <a:t>1.4 </a:t>
            </a:r>
            <a:r>
              <a:rPr lang="ar-SA" sz="2000" dirty="0"/>
              <a:t>النموذج القاعدي في المنهجية بحسب كل ميدان:</a:t>
            </a:r>
            <a:endParaRPr lang="fr-FR" sz="2000" dirty="0"/>
          </a:p>
          <a:p>
            <a:pPr marL="109728" indent="0" algn="r" rtl="1">
              <a:buNone/>
            </a:pPr>
            <a:r>
              <a:rPr lang="ar-SA" sz="2000" dirty="0"/>
              <a:t>النموذج القاعدي في المنهجية بحسب كل ميدان هو نموذج يستخدم لوصف وتحليل ميدان معين. وهو يستخدم بشكل عام في:</a:t>
            </a:r>
            <a:endParaRPr lang="fr-FR" sz="2000" dirty="0"/>
          </a:p>
          <a:p>
            <a:pPr lvl="0" algn="r" rtl="1">
              <a:buFont typeface="Wingdings" panose="05000000000000000000" pitchFamily="2" charset="2"/>
              <a:buChar char="Ø"/>
            </a:pPr>
            <a:r>
              <a:rPr lang="ar-SA" sz="2000" dirty="0"/>
              <a:t>وصف وتحليل الأنظمة والعمليات والبنيات المعقدة ويعتمد على منهج تحليل</a:t>
            </a:r>
            <a:r>
              <a:rPr lang="ar-SA" sz="2000" b="1" dirty="0"/>
              <a:t> النظم</a:t>
            </a:r>
            <a:r>
              <a:rPr lang="ar-SA" sz="2000" dirty="0"/>
              <a:t> وغالبًا ما </a:t>
            </a:r>
            <a:r>
              <a:rPr lang="ar-SA" sz="2000" dirty="0" smtClean="0"/>
              <a:t>يقترح</a:t>
            </a:r>
            <a:endParaRPr lang="ar-DZ" sz="2000" dirty="0"/>
          </a:p>
          <a:p>
            <a:pPr lvl="0" algn="r" rtl="1">
              <a:buFont typeface="Wingdings" panose="05000000000000000000" pitchFamily="2" charset="2"/>
              <a:buChar char="Ø"/>
            </a:pPr>
            <a:r>
              <a:rPr lang="ar-SA" sz="2000" dirty="0" smtClean="0"/>
              <a:t>وضع </a:t>
            </a:r>
            <a:r>
              <a:rPr lang="ar-SA" sz="2000" dirty="0"/>
              <a:t>حلول للمشاكل المعقدة.</a:t>
            </a:r>
            <a:endParaRPr lang="fr-FR" sz="2000" dirty="0"/>
          </a:p>
          <a:p>
            <a:pPr marL="109728" indent="0" algn="r" rtl="1">
              <a:buNone/>
            </a:pPr>
            <a:endParaRPr lang="ar-DZ" sz="2000" dirty="0" smtClean="0"/>
          </a:p>
          <a:p>
            <a:pPr marL="109728" indent="0" algn="r" rtl="1">
              <a:buNone/>
            </a:pPr>
            <a:r>
              <a:rPr lang="ar-SA" sz="2000" dirty="0" smtClean="0"/>
              <a:t>ويتكون </a:t>
            </a:r>
            <a:r>
              <a:rPr lang="ar-SA" sz="2000" dirty="0"/>
              <a:t>النموذج القاعدي من عدة عناصر مترابطة. هذه العناصر عادة هي:</a:t>
            </a:r>
            <a:endParaRPr lang="fr-FR" sz="2000" dirty="0"/>
          </a:p>
          <a:p>
            <a:pPr lvl="0" algn="r" rtl="1">
              <a:buFont typeface="Wingdings" panose="05000000000000000000" pitchFamily="2" charset="2"/>
              <a:buChar char="Ø"/>
            </a:pPr>
            <a:r>
              <a:rPr lang="ar-SA" sz="2000" dirty="0" smtClean="0"/>
              <a:t>المفاهيم.</a:t>
            </a:r>
            <a:endParaRPr lang="ar-DZ" sz="2000" dirty="0"/>
          </a:p>
          <a:p>
            <a:pPr lvl="0" algn="r" rtl="1">
              <a:buFont typeface="Wingdings" panose="05000000000000000000" pitchFamily="2" charset="2"/>
              <a:buChar char="Ø"/>
            </a:pPr>
            <a:r>
              <a:rPr lang="ar-SA" sz="2000" dirty="0" smtClean="0"/>
              <a:t>العمليات.</a:t>
            </a:r>
            <a:endParaRPr lang="ar-DZ" sz="2000" dirty="0"/>
          </a:p>
          <a:p>
            <a:pPr lvl="0" algn="r" rtl="1">
              <a:buFont typeface="Wingdings" panose="05000000000000000000" pitchFamily="2" charset="2"/>
              <a:buChar char="Ø"/>
            </a:pPr>
            <a:r>
              <a:rPr lang="ar-SA" sz="2000" dirty="0" smtClean="0"/>
              <a:t>البنيات </a:t>
            </a:r>
            <a:r>
              <a:rPr lang="ar-SA" sz="2000" dirty="0"/>
              <a:t>والأنظمة</a:t>
            </a:r>
            <a:r>
              <a:rPr lang="ar-SA" sz="2000" dirty="0" smtClean="0"/>
              <a:t>.</a:t>
            </a:r>
            <a:endParaRPr lang="ar-DZ" sz="2000" dirty="0" smtClean="0"/>
          </a:p>
          <a:p>
            <a:pPr lvl="0" algn="r" rtl="1">
              <a:buFont typeface="Wingdings" panose="05000000000000000000" pitchFamily="2" charset="2"/>
              <a:buChar char="Ø"/>
            </a:pPr>
            <a:endParaRPr lang="fr-FR" sz="2000" dirty="0"/>
          </a:p>
          <a:p>
            <a:pPr marL="109728" indent="0" algn="just" rtl="1">
              <a:buNone/>
            </a:pPr>
            <a:r>
              <a:rPr lang="ar-SA" sz="2000" dirty="0"/>
              <a:t>وترتبط هذه العناصر فيما بينها بواسطة روابط يمكن أن تكون على شكل علاقات أو تبعيات أو قيودًا. وتُستخدم هذه الروابط لوصف الميدان وتحليله ولتطوير حلول للمشكلات المعقدة فيه.  هذا ويستخدم النموذج القاعدي بشكل عام </a:t>
            </a:r>
            <a:r>
              <a:rPr lang="ar-DZ" sz="2000" dirty="0" smtClean="0"/>
              <a:t>لـ : </a:t>
            </a:r>
          </a:p>
          <a:p>
            <a:pPr algn="just" rtl="1">
              <a:buFont typeface="Wingdings" panose="05000000000000000000" pitchFamily="2" charset="2"/>
              <a:buChar char="Ø"/>
            </a:pPr>
            <a:r>
              <a:rPr lang="ar-DZ" sz="2000" dirty="0" smtClean="0"/>
              <a:t>وصف و تحليل الأنظمة المعقدة.</a:t>
            </a:r>
          </a:p>
          <a:p>
            <a:pPr algn="just" rtl="1">
              <a:buFont typeface="Wingdings" panose="05000000000000000000" pitchFamily="2" charset="2"/>
              <a:buChar char="Ø"/>
            </a:pPr>
            <a:r>
              <a:rPr lang="ar-DZ" sz="2000" dirty="0" smtClean="0"/>
              <a:t>وصف العمليات و الهياكل.</a:t>
            </a:r>
          </a:p>
          <a:p>
            <a:pPr marL="109728" indent="0" algn="just" rtl="1">
              <a:buNone/>
            </a:pPr>
            <a:endParaRPr lang="ar-DZ" sz="2000" dirty="0" smtClean="0"/>
          </a:p>
        </p:txBody>
      </p:sp>
    </p:spTree>
    <p:extLst>
      <p:ext uri="{BB962C8B-B14F-4D97-AF65-F5344CB8AC3E}">
        <p14:creationId xmlns:p14="http://schemas.microsoft.com/office/powerpoint/2010/main" val="3642592139"/>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179512" y="548680"/>
            <a:ext cx="8841160" cy="5904656"/>
          </a:xfrm>
        </p:spPr>
        <p:txBody>
          <a:bodyPr>
            <a:noAutofit/>
          </a:bodyPr>
          <a:lstStyle/>
          <a:p>
            <a:pPr marL="109728" indent="0" algn="r" rtl="1">
              <a:buNone/>
            </a:pPr>
            <a:r>
              <a:rPr lang="fr-FR" sz="2000" dirty="0"/>
              <a:t> </a:t>
            </a:r>
            <a:r>
              <a:rPr lang="ar-SA" sz="2000" dirty="0" smtClean="0"/>
              <a:t>1.4 </a:t>
            </a:r>
            <a:r>
              <a:rPr lang="ar-SA" sz="2000" b="1" dirty="0"/>
              <a:t>النموذج القاعدي في المنهجية بحسب كل ميدان</a:t>
            </a:r>
            <a:r>
              <a:rPr lang="ar-SA" sz="2000" dirty="0" smtClean="0"/>
              <a:t>:</a:t>
            </a:r>
            <a:endParaRPr lang="ar-DZ" sz="2000" dirty="0" smtClean="0"/>
          </a:p>
          <a:p>
            <a:pPr marL="109728" indent="0" algn="just" rtl="1">
              <a:buNone/>
            </a:pPr>
            <a:r>
              <a:rPr lang="ar-DZ" sz="2000" dirty="0" smtClean="0"/>
              <a:t>و يستعمل أيضا لـ : </a:t>
            </a:r>
          </a:p>
          <a:p>
            <a:pPr algn="just" rtl="1">
              <a:buFont typeface="Wingdings" panose="05000000000000000000" pitchFamily="2" charset="2"/>
              <a:buChar char="Ø"/>
            </a:pPr>
            <a:r>
              <a:rPr lang="ar-DZ" sz="2000" dirty="0" smtClean="0"/>
              <a:t>إيجاد و تطوير الحلول الخاصة بمشكلات معقدة </a:t>
            </a:r>
          </a:p>
          <a:p>
            <a:pPr algn="just" rtl="1">
              <a:buFont typeface="Wingdings" panose="05000000000000000000" pitchFamily="2" charset="2"/>
              <a:buChar char="Ø"/>
            </a:pPr>
            <a:endParaRPr lang="ar-DZ" sz="2000" dirty="0"/>
          </a:p>
          <a:p>
            <a:pPr marL="109728" indent="0" algn="just" rtl="1">
              <a:buNone/>
            </a:pPr>
            <a:r>
              <a:rPr lang="ar-DZ" sz="2000" dirty="0" smtClean="0"/>
              <a:t>كما يستعمل أحيانا لـ :</a:t>
            </a:r>
          </a:p>
          <a:p>
            <a:pPr algn="just" rtl="1">
              <a:buFont typeface="Wingdings" panose="05000000000000000000" pitchFamily="2" charset="2"/>
              <a:buChar char="Ø"/>
            </a:pPr>
            <a:r>
              <a:rPr lang="ar-DZ" sz="2000" dirty="0" smtClean="0"/>
              <a:t>تطوير نماذج المحاكاة </a:t>
            </a:r>
          </a:p>
          <a:p>
            <a:pPr algn="just" rtl="1">
              <a:buFont typeface="Wingdings" panose="05000000000000000000" pitchFamily="2" charset="2"/>
              <a:buChar char="Ø"/>
            </a:pPr>
            <a:r>
              <a:rPr lang="ar-DZ" sz="2000" dirty="0" smtClean="0"/>
              <a:t>وضع نماذج التنبؤ</a:t>
            </a:r>
          </a:p>
          <a:p>
            <a:pPr algn="just" rtl="1">
              <a:buFont typeface="Wingdings" panose="05000000000000000000" pitchFamily="2" charset="2"/>
              <a:buChar char="Ø"/>
            </a:pPr>
            <a:endParaRPr lang="ar-DZ" sz="2000" dirty="0" smtClean="0"/>
          </a:p>
          <a:p>
            <a:pPr marL="109728" indent="0" algn="just" rtl="1">
              <a:buNone/>
            </a:pPr>
            <a:r>
              <a:rPr lang="ar-DZ" sz="2000" dirty="0" smtClean="0"/>
              <a:t>كما </a:t>
            </a:r>
            <a:r>
              <a:rPr lang="ar-DZ" sz="2000" dirty="0" smtClean="0"/>
              <a:t>أنه يستخدم </a:t>
            </a:r>
            <a:r>
              <a:rPr lang="ar-DZ" sz="2000" dirty="0" smtClean="0"/>
              <a:t>أيضا لـ : </a:t>
            </a:r>
          </a:p>
          <a:p>
            <a:pPr algn="just" rtl="1">
              <a:buFont typeface="Wingdings" panose="05000000000000000000" pitchFamily="2" charset="2"/>
              <a:buChar char="Ø"/>
            </a:pPr>
            <a:r>
              <a:rPr lang="ar-DZ" sz="2000" dirty="0" smtClean="0"/>
              <a:t>تطوير أنظمة دعم المساعدة في اتخاذ القرار </a:t>
            </a:r>
          </a:p>
          <a:p>
            <a:pPr algn="just" rtl="1">
              <a:buFont typeface="Wingdings" panose="05000000000000000000" pitchFamily="2" charset="2"/>
              <a:buChar char="Ø"/>
            </a:pPr>
            <a:r>
              <a:rPr lang="ar-DZ" sz="2000" dirty="0" smtClean="0"/>
              <a:t>تطوير أنظمة الذكاء الاصطناعي </a:t>
            </a:r>
          </a:p>
          <a:p>
            <a:pPr marL="109728" indent="0" algn="just" rtl="1">
              <a:buNone/>
            </a:pPr>
            <a:endParaRPr lang="ar-DZ" sz="2000" dirty="0"/>
          </a:p>
          <a:p>
            <a:pPr marL="109728" indent="0" algn="just" rtl="1">
              <a:buNone/>
            </a:pPr>
            <a:r>
              <a:rPr lang="ar-DZ" sz="2000" dirty="0" smtClean="0"/>
              <a:t>و لذلك فالنموذج القاعدي هو أداة قوية للغاية يمكن استخدامها في : </a:t>
            </a:r>
          </a:p>
          <a:p>
            <a:pPr algn="just" rtl="1">
              <a:buFont typeface="Wingdings" panose="05000000000000000000" pitchFamily="2" charset="2"/>
              <a:buChar char="Ø"/>
            </a:pPr>
            <a:r>
              <a:rPr lang="ar-DZ" sz="2000" dirty="0" smtClean="0"/>
              <a:t>وصف وتحليل الأنظمة المعقدة </a:t>
            </a:r>
          </a:p>
          <a:p>
            <a:pPr algn="just" rtl="1">
              <a:buFont typeface="Wingdings" panose="05000000000000000000" pitchFamily="2" charset="2"/>
              <a:buChar char="Ø"/>
            </a:pPr>
            <a:r>
              <a:rPr lang="ar-DZ" sz="2000" dirty="0" smtClean="0"/>
              <a:t>العمليات و الهياكل </a:t>
            </a:r>
          </a:p>
          <a:p>
            <a:pPr algn="just" rtl="1">
              <a:buFont typeface="Wingdings" panose="05000000000000000000" pitchFamily="2" charset="2"/>
              <a:buChar char="Ø"/>
            </a:pPr>
            <a:r>
              <a:rPr lang="ar-DZ" sz="2000" dirty="0" smtClean="0"/>
              <a:t>وضع و تطوير حلول للمشاكل المعقدة</a:t>
            </a:r>
          </a:p>
        </p:txBody>
      </p:sp>
    </p:spTree>
    <p:extLst>
      <p:ext uri="{BB962C8B-B14F-4D97-AF65-F5344CB8AC3E}">
        <p14:creationId xmlns:p14="http://schemas.microsoft.com/office/powerpoint/2010/main" val="1500422516"/>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179512" y="548680"/>
            <a:ext cx="8841160" cy="5904656"/>
          </a:xfrm>
        </p:spPr>
        <p:txBody>
          <a:bodyPr>
            <a:noAutofit/>
          </a:bodyPr>
          <a:lstStyle/>
          <a:p>
            <a:pPr marL="109728" indent="0" algn="r" rtl="1">
              <a:buNone/>
            </a:pPr>
            <a:r>
              <a:rPr lang="ar-DZ" sz="2000" dirty="0" smtClean="0"/>
              <a:t>1.5 </a:t>
            </a:r>
            <a:r>
              <a:rPr lang="ar-SA" sz="2000" b="1" dirty="0" smtClean="0"/>
              <a:t>استخدامات </a:t>
            </a:r>
            <a:r>
              <a:rPr lang="ar-SA" sz="2000" b="1" dirty="0"/>
              <a:t>المنهجية في العلوم وفي العلوم التكنولوجية</a:t>
            </a:r>
            <a:r>
              <a:rPr lang="ar-SA" sz="2000" b="1" dirty="0" smtClean="0"/>
              <a:t> </a:t>
            </a:r>
            <a:r>
              <a:rPr lang="ar-SA" sz="2000" dirty="0" smtClean="0"/>
              <a:t>:</a:t>
            </a:r>
            <a:endParaRPr lang="ar-DZ" sz="2000" dirty="0" smtClean="0"/>
          </a:p>
          <a:p>
            <a:pPr marL="109728" indent="0" algn="just" rtl="1">
              <a:buNone/>
            </a:pPr>
            <a:r>
              <a:rPr lang="ar-SA" sz="2000" dirty="0"/>
              <a:t>المنهجية في العلوم والتكنولوجيا هي مجموعة من المبادئ والممارسات التي يتم تطبيقها لحل المشكلات العلمية والتكنولوجية. إنها تقوم على مبادئ أساسية مشتركة بين جميع العلوم وجميع التقنيات.  وتتمثل هذه المبادئ في: </a:t>
            </a:r>
            <a:endParaRPr lang="ar-DZ" sz="2000" dirty="0" smtClean="0"/>
          </a:p>
          <a:p>
            <a:pPr algn="r" rtl="1">
              <a:buFont typeface="Wingdings" panose="05000000000000000000" pitchFamily="2" charset="2"/>
              <a:buChar char="Ø"/>
            </a:pPr>
            <a:r>
              <a:rPr lang="ar-DZ" sz="2000" dirty="0" smtClean="0"/>
              <a:t>تنمية </a:t>
            </a:r>
            <a:r>
              <a:rPr lang="ar-DZ" sz="2000" dirty="0"/>
              <a:t>المعرفة. </a:t>
            </a:r>
          </a:p>
          <a:p>
            <a:pPr algn="r" rtl="1">
              <a:buFont typeface="Wingdings" panose="05000000000000000000" pitchFamily="2" charset="2"/>
              <a:buChar char="Ø"/>
            </a:pPr>
            <a:r>
              <a:rPr lang="ar-DZ" sz="2000" dirty="0" smtClean="0"/>
              <a:t>استخدام </a:t>
            </a:r>
            <a:r>
              <a:rPr lang="ar-DZ" sz="2000" dirty="0"/>
              <a:t>المنطق </a:t>
            </a:r>
            <a:r>
              <a:rPr lang="ar-DZ" sz="2000" dirty="0" smtClean="0"/>
              <a:t>والعقل.</a:t>
            </a:r>
          </a:p>
          <a:p>
            <a:pPr algn="r" rtl="1">
              <a:buFont typeface="Wingdings" panose="05000000000000000000" pitchFamily="2" charset="2"/>
              <a:buChar char="Ø"/>
            </a:pPr>
            <a:r>
              <a:rPr lang="ar-DZ" sz="2000" dirty="0" smtClean="0"/>
              <a:t>استخدام </a:t>
            </a:r>
            <a:r>
              <a:rPr lang="ar-DZ" sz="2000" dirty="0"/>
              <a:t>المنهج العلمي </a:t>
            </a:r>
            <a:endParaRPr lang="ar-DZ" sz="2000" dirty="0" smtClean="0"/>
          </a:p>
          <a:p>
            <a:pPr algn="r" rtl="1">
              <a:buFont typeface="Wingdings" panose="05000000000000000000" pitchFamily="2" charset="2"/>
              <a:buChar char="Ø"/>
            </a:pPr>
            <a:r>
              <a:rPr lang="ar-DZ" sz="2000" dirty="0" smtClean="0"/>
              <a:t>استخدام </a:t>
            </a:r>
            <a:r>
              <a:rPr lang="ar-DZ" sz="2000" dirty="0"/>
              <a:t>التكنولوجيا.</a:t>
            </a:r>
          </a:p>
          <a:p>
            <a:pPr marL="109728" indent="0" algn="r" rtl="1">
              <a:buNone/>
            </a:pPr>
            <a:endParaRPr lang="ar-DZ" sz="2000" dirty="0"/>
          </a:p>
          <a:p>
            <a:pPr marL="109728" indent="0" algn="r" rtl="1">
              <a:buNone/>
            </a:pPr>
            <a:r>
              <a:rPr lang="ar-DZ" sz="2000" dirty="0"/>
              <a:t>المنهجية في العلوم والتكنولوجيا هي عملية تبدأ بـ:</a:t>
            </a:r>
          </a:p>
          <a:p>
            <a:pPr marL="109728" indent="0" algn="r" rtl="1">
              <a:buNone/>
            </a:pPr>
            <a:endParaRPr lang="ar-DZ" sz="2000" dirty="0"/>
          </a:p>
          <a:p>
            <a:pPr algn="r" rtl="1">
              <a:buFont typeface="Wingdings" panose="05000000000000000000" pitchFamily="2" charset="2"/>
              <a:buChar char="Ø"/>
            </a:pPr>
            <a:r>
              <a:rPr lang="ar-DZ" sz="2000" dirty="0" smtClean="0"/>
              <a:t>تحديد </a:t>
            </a:r>
            <a:r>
              <a:rPr lang="ar-DZ" sz="2000" dirty="0"/>
              <a:t>وصياغة مشكلة ما .  وبمجرد تحديد هذه المشكلة </a:t>
            </a:r>
            <a:endParaRPr lang="ar-DZ" sz="2000" dirty="0" smtClean="0"/>
          </a:p>
          <a:p>
            <a:pPr algn="r" rtl="1">
              <a:buFont typeface="Wingdings" panose="05000000000000000000" pitchFamily="2" charset="2"/>
              <a:buChar char="Ø"/>
            </a:pPr>
            <a:r>
              <a:rPr lang="ar-DZ" sz="2000" dirty="0" smtClean="0"/>
              <a:t>يتم </a:t>
            </a:r>
            <a:r>
              <a:rPr lang="ar-DZ" sz="2000" dirty="0"/>
              <a:t>إجراء البحث لإيجاد المعلومات ذات الصلة بالمشكلة المدروسة  واقتراح الحلول الممكنة </a:t>
            </a:r>
            <a:r>
              <a:rPr lang="ar-DZ" sz="2000" dirty="0" smtClean="0"/>
              <a:t>لها.</a:t>
            </a:r>
          </a:p>
          <a:p>
            <a:pPr algn="r" rtl="1">
              <a:buFont typeface="Wingdings" panose="05000000000000000000" pitchFamily="2" charset="2"/>
              <a:buChar char="Ø"/>
            </a:pPr>
            <a:r>
              <a:rPr lang="ar-DZ" sz="2000" dirty="0" smtClean="0"/>
              <a:t>ثم </a:t>
            </a:r>
            <a:r>
              <a:rPr lang="ar-DZ" sz="2000" dirty="0"/>
              <a:t>يتم تحليل المعلومات التي تم جمعها وتفسيرها لتحديد الحل </a:t>
            </a:r>
            <a:r>
              <a:rPr lang="ar-DZ" sz="2000" dirty="0" smtClean="0"/>
              <a:t>الأفضل</a:t>
            </a:r>
          </a:p>
          <a:p>
            <a:pPr algn="r" rtl="1">
              <a:buFont typeface="Wingdings" panose="05000000000000000000" pitchFamily="2" charset="2"/>
              <a:buChar char="Ø"/>
            </a:pPr>
            <a:r>
              <a:rPr lang="ar-DZ" sz="2000" dirty="0" smtClean="0"/>
              <a:t>وبمجرد </a:t>
            </a:r>
            <a:r>
              <a:rPr lang="ar-DZ" sz="2000" dirty="0"/>
              <a:t>تحديد </a:t>
            </a:r>
            <a:r>
              <a:rPr lang="ar-DZ" sz="2000" dirty="0" smtClean="0"/>
              <a:t>الحل</a:t>
            </a:r>
          </a:p>
          <a:p>
            <a:pPr algn="r" rtl="1">
              <a:buFont typeface="Wingdings" panose="05000000000000000000" pitchFamily="2" charset="2"/>
              <a:buChar char="Ø"/>
            </a:pPr>
            <a:r>
              <a:rPr lang="ar-DZ" sz="2000" dirty="0" smtClean="0"/>
              <a:t>يتم </a:t>
            </a:r>
            <a:r>
              <a:rPr lang="ar-DZ" sz="2000" dirty="0"/>
              <a:t>تنفيذه واختباره للتحقق من فعاليته</a:t>
            </a:r>
          </a:p>
          <a:p>
            <a:pPr marL="109728" indent="0" algn="r" rtl="1">
              <a:buNone/>
            </a:pPr>
            <a:endParaRPr lang="ar-DZ" sz="2000" dirty="0"/>
          </a:p>
          <a:p>
            <a:pPr marL="109728" indent="0" algn="r" rtl="1">
              <a:buNone/>
            </a:pPr>
            <a:endParaRPr lang="ar-DZ" sz="2000" dirty="0" smtClean="0"/>
          </a:p>
        </p:txBody>
      </p:sp>
    </p:spTree>
    <p:extLst>
      <p:ext uri="{BB962C8B-B14F-4D97-AF65-F5344CB8AC3E}">
        <p14:creationId xmlns:p14="http://schemas.microsoft.com/office/powerpoint/2010/main" val="3612442564"/>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179512" y="548680"/>
            <a:ext cx="8841160" cy="5904656"/>
          </a:xfrm>
        </p:spPr>
        <p:txBody>
          <a:bodyPr>
            <a:noAutofit/>
          </a:bodyPr>
          <a:lstStyle/>
          <a:p>
            <a:pPr marL="109728" indent="0" algn="r" rtl="1">
              <a:buNone/>
            </a:pPr>
            <a:r>
              <a:rPr lang="ar-DZ" sz="2000" dirty="0" smtClean="0"/>
              <a:t>1.5 </a:t>
            </a:r>
            <a:r>
              <a:rPr lang="ar-SA" sz="2000" b="1" dirty="0" smtClean="0"/>
              <a:t>استخدامات </a:t>
            </a:r>
            <a:r>
              <a:rPr lang="ar-SA" sz="2000" b="1" dirty="0"/>
              <a:t>المنهجية في العلوم وفي العلوم التكنولوجية</a:t>
            </a:r>
            <a:r>
              <a:rPr lang="ar-SA" sz="2000" b="1" dirty="0" smtClean="0"/>
              <a:t> </a:t>
            </a:r>
            <a:r>
              <a:rPr lang="ar-SA" sz="2000" dirty="0" smtClean="0"/>
              <a:t>:</a:t>
            </a:r>
            <a:endParaRPr lang="ar-DZ" sz="2000" dirty="0" smtClean="0"/>
          </a:p>
          <a:p>
            <a:pPr marL="109728" indent="0" algn="r" rtl="1">
              <a:buNone/>
            </a:pPr>
            <a:r>
              <a:rPr lang="ar-DZ" sz="2000" dirty="0"/>
              <a:t>المنهجية في العلوم والتكنولوجيا هي مجموعة من المبادئ والممارسات التي توجه البحث العلمي والتكنولوجي. و يتم استخدامها </a:t>
            </a:r>
            <a:r>
              <a:rPr lang="ar-DZ" sz="2000" dirty="0" smtClean="0"/>
              <a:t>لـ :</a:t>
            </a:r>
          </a:p>
          <a:p>
            <a:pPr algn="r" rtl="1">
              <a:buFont typeface="Wingdings" panose="05000000000000000000" pitchFamily="2" charset="2"/>
              <a:buChar char="Ø"/>
            </a:pPr>
            <a:r>
              <a:rPr lang="ar-DZ" sz="2000" dirty="0" smtClean="0"/>
              <a:t>وضع </a:t>
            </a:r>
            <a:r>
              <a:rPr lang="ar-DZ" sz="2000" dirty="0"/>
              <a:t>حلول للمشكلات المعقدة وفهم العالم من </a:t>
            </a:r>
            <a:r>
              <a:rPr lang="ar-DZ" sz="2000" dirty="0" smtClean="0"/>
              <a:t>حولنا</a:t>
            </a:r>
          </a:p>
          <a:p>
            <a:pPr algn="r" rtl="1">
              <a:buFont typeface="Wingdings" panose="05000000000000000000" pitchFamily="2" charset="2"/>
              <a:buChar char="Ø"/>
            </a:pPr>
            <a:r>
              <a:rPr lang="ar-DZ" sz="2000" dirty="0" smtClean="0"/>
              <a:t>فهم </a:t>
            </a:r>
            <a:r>
              <a:rPr lang="ar-DZ" sz="2000" dirty="0"/>
              <a:t>المشكلات وحلها</a:t>
            </a:r>
          </a:p>
          <a:p>
            <a:pPr marL="109728" indent="0" algn="r" rtl="1">
              <a:buNone/>
            </a:pPr>
            <a:endParaRPr lang="ar-DZ" sz="2000" dirty="0"/>
          </a:p>
          <a:p>
            <a:pPr marL="109728" indent="0" algn="r" rtl="1">
              <a:buNone/>
            </a:pPr>
            <a:r>
              <a:rPr lang="ar-DZ" sz="2000" dirty="0" smtClean="0"/>
              <a:t>و تعتمد </a:t>
            </a:r>
            <a:r>
              <a:rPr lang="ar-DZ" sz="2000" dirty="0"/>
              <a:t>المنهجية في العلوم والعلوم التكنولوجية على مبادئ أساسية مثل :</a:t>
            </a:r>
          </a:p>
          <a:p>
            <a:pPr algn="r" rtl="1">
              <a:buFont typeface="Wingdings" panose="05000000000000000000" pitchFamily="2" charset="2"/>
              <a:buChar char="Ø"/>
            </a:pPr>
            <a:r>
              <a:rPr lang="ar-DZ" sz="2000" dirty="0" smtClean="0"/>
              <a:t>الملاحظة</a:t>
            </a:r>
          </a:p>
          <a:p>
            <a:pPr algn="r" rtl="1">
              <a:buFont typeface="Wingdings" panose="05000000000000000000" pitchFamily="2" charset="2"/>
              <a:buChar char="Ø"/>
            </a:pPr>
            <a:r>
              <a:rPr lang="ar-DZ" sz="2000" dirty="0" smtClean="0"/>
              <a:t>التجريب</a:t>
            </a:r>
          </a:p>
          <a:p>
            <a:pPr algn="r" rtl="1">
              <a:buFont typeface="Wingdings" panose="05000000000000000000" pitchFamily="2" charset="2"/>
              <a:buChar char="Ø"/>
            </a:pPr>
            <a:r>
              <a:rPr lang="ar-DZ" sz="2000" dirty="0" smtClean="0"/>
              <a:t>التحليل </a:t>
            </a:r>
            <a:r>
              <a:rPr lang="ar-DZ" sz="2000" dirty="0"/>
              <a:t>والتركيب</a:t>
            </a:r>
          </a:p>
          <a:p>
            <a:pPr marL="109728" indent="0" algn="r" rtl="1">
              <a:buNone/>
            </a:pPr>
            <a:endParaRPr lang="ar-DZ" sz="2000" dirty="0" smtClean="0"/>
          </a:p>
          <a:p>
            <a:pPr marL="109728" indent="0" algn="r" rtl="1">
              <a:buNone/>
            </a:pPr>
            <a:endParaRPr lang="ar-DZ" sz="2000" dirty="0"/>
          </a:p>
          <a:p>
            <a:pPr marL="109728" indent="0" algn="r" rtl="1">
              <a:buNone/>
            </a:pPr>
            <a:endParaRPr lang="ar-DZ" sz="2000" dirty="0" smtClean="0"/>
          </a:p>
        </p:txBody>
      </p:sp>
    </p:spTree>
    <p:extLst>
      <p:ext uri="{BB962C8B-B14F-4D97-AF65-F5344CB8AC3E}">
        <p14:creationId xmlns:p14="http://schemas.microsoft.com/office/powerpoint/2010/main" val="791189039"/>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124744"/>
            <a:ext cx="8391876" cy="5129170"/>
          </a:xfrm>
        </p:spPr>
        <p:txBody>
          <a:bodyPr>
            <a:noAutofit/>
          </a:bodyPr>
          <a:lstStyle/>
          <a:p>
            <a:pPr marL="109728" indent="0" algn="ctr" rtl="1">
              <a:buNone/>
            </a:pPr>
            <a:r>
              <a:rPr lang="ar-DZ" sz="2000" dirty="0"/>
              <a:t>بسم الله الرحمن الرحيم</a:t>
            </a:r>
            <a:endParaRPr lang="fr-FR" sz="2000" dirty="0"/>
          </a:p>
          <a:p>
            <a:pPr marL="109728" indent="0" algn="just" rtl="1">
              <a:buNone/>
            </a:pPr>
            <a:r>
              <a:rPr lang="ar-DZ" sz="2000" dirty="0"/>
              <a:t>أيتها الطالبات الفضليات، أيها الطلاب الأفاضل.</a:t>
            </a:r>
            <a:endParaRPr lang="fr-FR" sz="2000" dirty="0"/>
          </a:p>
          <a:p>
            <a:pPr marL="109728" indent="0" algn="just" rtl="1">
              <a:buNone/>
            </a:pPr>
            <a:r>
              <a:rPr lang="ar-DZ" sz="2000" dirty="0" smtClean="0"/>
              <a:t>في </a:t>
            </a:r>
            <a:r>
              <a:rPr lang="ar-DZ" sz="2000" dirty="0"/>
              <a:t>إطار التكوين الأولي الموجه إلى طلاب الدكتوراه في سنتهم الأولى، يسعدنا أن نقدم إليكم هذه المحاضرة الثانية حول موضوع: أنواع البحوث و التي نسعى من خلالها إلى تحقيق الأهداف المبينة أدناه</a:t>
            </a:r>
            <a:r>
              <a:rPr lang="fr-FR" sz="2000" dirty="0"/>
              <a:t>. </a:t>
            </a:r>
            <a:endParaRPr lang="fr-FR" sz="2000" dirty="0" smtClean="0"/>
          </a:p>
          <a:p>
            <a:pPr marL="109728" indent="0" algn="just" rtl="1">
              <a:buNone/>
            </a:pPr>
            <a:endParaRPr lang="fr-FR" sz="2000" dirty="0"/>
          </a:p>
          <a:p>
            <a:pPr marL="109728" indent="0" algn="just" rtl="1">
              <a:buNone/>
            </a:pPr>
            <a:r>
              <a:rPr lang="ar-DZ" sz="2000" b="1" u="sng" dirty="0"/>
              <a:t>أهداف المحاضرة رقم 2 ، بصفة عامة نسعى في هذه المحاضرة إلى </a:t>
            </a:r>
            <a:r>
              <a:rPr lang="ar-DZ" sz="2000" b="1" u="sng" dirty="0" smtClean="0"/>
              <a:t>تمكين  </a:t>
            </a:r>
            <a:r>
              <a:rPr lang="ar-DZ" sz="2000" b="1" u="sng" dirty="0"/>
              <a:t>طالب الدكتوراه الجديد و أيا كان تخصصه العلمي من :</a:t>
            </a:r>
            <a:endParaRPr lang="fr-FR" sz="2000" dirty="0"/>
          </a:p>
          <a:p>
            <a:pPr algn="just" rtl="1"/>
            <a:r>
              <a:rPr lang="fr-FR" sz="2000" b="1" dirty="0"/>
              <a:t> </a:t>
            </a:r>
            <a:r>
              <a:rPr lang="ar-SA" sz="2000" dirty="0" smtClean="0"/>
              <a:t>فهم </a:t>
            </a:r>
            <a:r>
              <a:rPr lang="ar-SA" sz="2000" dirty="0"/>
              <a:t>الأنواع المختلفة لطرق البحث. ومميزاتها</a:t>
            </a:r>
            <a:endParaRPr lang="fr-FR" sz="2000" dirty="0"/>
          </a:p>
          <a:p>
            <a:pPr lvl="0" algn="just" rtl="1"/>
            <a:r>
              <a:rPr lang="ar-SA" sz="2000" dirty="0"/>
              <a:t> تعلم كيفية اختيار طريقة البحث المناسبة لسؤال أو مشكلة بحث معينة.</a:t>
            </a:r>
            <a:endParaRPr lang="fr-FR" sz="2000" dirty="0"/>
          </a:p>
          <a:p>
            <a:pPr lvl="0" algn="just" rtl="1"/>
            <a:r>
              <a:rPr lang="ar-SA" sz="2000" dirty="0"/>
              <a:t> فهم نقاط القوة و محدودية بعض طرق البحث المختلفة.</a:t>
            </a:r>
            <a:endParaRPr lang="fr-FR" sz="2000" dirty="0"/>
          </a:p>
          <a:p>
            <a:pPr lvl="0" algn="just" rtl="1"/>
            <a:r>
              <a:rPr lang="ar-SA" sz="2000" dirty="0"/>
              <a:t> تعلم كيفية بناء التصاميم البحثية</a:t>
            </a:r>
            <a:endParaRPr lang="fr-FR" sz="2000" dirty="0"/>
          </a:p>
          <a:p>
            <a:pPr lvl="0" algn="just" rtl="1"/>
            <a:r>
              <a:rPr lang="ar-SA" sz="2000" dirty="0"/>
              <a:t> أن يطور طالب الدكتوراه مهارات التفكير النقدي لديه  عند تقييمه الدراسات و البحوث التي تستخدم طرق بحث مختلفة.</a:t>
            </a:r>
            <a:endParaRPr lang="fr-FR" sz="2000" dirty="0"/>
          </a:p>
          <a:p>
            <a:pPr lvl="0" algn="just" rtl="1"/>
            <a:r>
              <a:rPr lang="ar-SA" sz="2000" dirty="0"/>
              <a:t> أن يدرك الاعتبارات الأخلاقية التي يجب عليه التقيد بها عند قيامه بالبحث </a:t>
            </a:r>
            <a:endParaRPr lang="fr-FR" sz="2000" dirty="0"/>
          </a:p>
          <a:p>
            <a:pPr algn="just">
              <a:buNone/>
            </a:pPr>
            <a:endParaRPr lang="fr-FR" sz="2000" dirty="0"/>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edg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edg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edg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edg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edg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edge">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edge">
                                      <p:cBhvr>
                                        <p:cTn id="5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179512" y="548680"/>
            <a:ext cx="8841160" cy="5904656"/>
          </a:xfrm>
        </p:spPr>
        <p:txBody>
          <a:bodyPr>
            <a:noAutofit/>
          </a:bodyPr>
          <a:lstStyle/>
          <a:p>
            <a:pPr marL="109728" indent="0" algn="just" rtl="1">
              <a:buNone/>
            </a:pPr>
            <a:endParaRPr lang="ar-DZ" sz="2000" dirty="0" smtClean="0"/>
          </a:p>
          <a:p>
            <a:pPr marL="109728" indent="0" algn="just" rtl="1">
              <a:buNone/>
            </a:pPr>
            <a:r>
              <a:rPr lang="ar-DZ" sz="2000" dirty="0" smtClean="0"/>
              <a:t>وأكثر </a:t>
            </a:r>
            <a:r>
              <a:rPr lang="ar-DZ" sz="2000" dirty="0"/>
              <a:t>طرق البحث </a:t>
            </a:r>
            <a:r>
              <a:rPr lang="ar-DZ" sz="2000" dirty="0" smtClean="0"/>
              <a:t>شيوعًا  </a:t>
            </a:r>
            <a:r>
              <a:rPr lang="ar-DZ" sz="2000" dirty="0"/>
              <a:t>هي:</a:t>
            </a:r>
          </a:p>
          <a:p>
            <a:pPr algn="just" rtl="1">
              <a:buFont typeface="Wingdings" panose="05000000000000000000" pitchFamily="2" charset="2"/>
              <a:buChar char="v"/>
            </a:pPr>
            <a:r>
              <a:rPr lang="ar-DZ" sz="2000" dirty="0" smtClean="0"/>
              <a:t>البحث </a:t>
            </a:r>
            <a:r>
              <a:rPr lang="ar-DZ" sz="2000" dirty="0"/>
              <a:t>الكمي. </a:t>
            </a:r>
            <a:endParaRPr lang="ar-DZ" sz="2000" dirty="0" smtClean="0"/>
          </a:p>
          <a:p>
            <a:pPr algn="just" rtl="1">
              <a:buFont typeface="Wingdings" panose="05000000000000000000" pitchFamily="2" charset="2"/>
              <a:buChar char="v"/>
            </a:pPr>
            <a:r>
              <a:rPr lang="ar-DZ" sz="2000" dirty="0" smtClean="0"/>
              <a:t>البحث </a:t>
            </a:r>
            <a:r>
              <a:rPr lang="ar-DZ" sz="2000" dirty="0"/>
              <a:t>النوعي. </a:t>
            </a:r>
            <a:endParaRPr lang="ar-DZ" sz="2000" dirty="0" smtClean="0"/>
          </a:p>
          <a:p>
            <a:pPr algn="just" rtl="1">
              <a:buFont typeface="Wingdings" panose="05000000000000000000" pitchFamily="2" charset="2"/>
              <a:buChar char="v"/>
            </a:pPr>
            <a:r>
              <a:rPr lang="ar-DZ" sz="2000" dirty="0" smtClean="0"/>
              <a:t>البحث </a:t>
            </a:r>
            <a:r>
              <a:rPr lang="ar-DZ" sz="2000" dirty="0"/>
              <a:t>المختلط.</a:t>
            </a:r>
          </a:p>
          <a:p>
            <a:pPr marL="109728" indent="0" algn="just" rtl="1">
              <a:buNone/>
            </a:pPr>
            <a:r>
              <a:rPr lang="ar-DZ" sz="2000" dirty="0"/>
              <a:t> </a:t>
            </a:r>
            <a:endParaRPr lang="ar-DZ" sz="2000" dirty="0" smtClean="0"/>
          </a:p>
          <a:p>
            <a:pPr marL="109728" indent="0" algn="just" rtl="1">
              <a:buNone/>
            </a:pPr>
            <a:r>
              <a:rPr lang="ar-DZ" sz="2000" dirty="0" smtClean="0"/>
              <a:t>و </a:t>
            </a:r>
            <a:r>
              <a:rPr lang="ar-DZ" sz="2000" dirty="0"/>
              <a:t>لكل من هذه </a:t>
            </a:r>
            <a:r>
              <a:rPr lang="ar-DZ" sz="2000" dirty="0" smtClean="0"/>
              <a:t>الطرق من البحث  </a:t>
            </a:r>
            <a:r>
              <a:rPr lang="ar-DZ" sz="2000" dirty="0"/>
              <a:t>مزاياها وعيوبها وقد يكون بعضها متوافقا مع بحث ما،  في حين يكون بعضه  الآخر مناسبا </a:t>
            </a:r>
            <a:r>
              <a:rPr lang="ar-DZ" sz="2000" dirty="0" smtClean="0"/>
              <a:t>لمشروع </a:t>
            </a:r>
            <a:r>
              <a:rPr lang="ar-DZ" sz="2000" dirty="0"/>
              <a:t>بحث معين.</a:t>
            </a:r>
          </a:p>
          <a:p>
            <a:pPr algn="just" rtl="1">
              <a:buFont typeface="Wingdings" panose="05000000000000000000" pitchFamily="2" charset="2"/>
              <a:buChar char="v"/>
            </a:pPr>
            <a:r>
              <a:rPr lang="ar-DZ" sz="2000" b="1" dirty="0" smtClean="0"/>
              <a:t>البحث </a:t>
            </a:r>
            <a:r>
              <a:rPr lang="ar-DZ" sz="2000" b="1" dirty="0"/>
              <a:t>الكمي </a:t>
            </a:r>
            <a:r>
              <a:rPr lang="ar-DZ" sz="2000" dirty="0"/>
              <a:t>هو أسلوب بحث يركز على استخدام البيانات العددية للحصول على النتائج، وغالبًا ما تستخدم هذه الطريقة لدراسة الظواهر واسعة النطاق بهدف الحصول على نتائج دقيقة وقابلة للقياس الكمي. ولهذا نجد أن  هذا النوع من البحوث  يكون مفيد بشكل خاص للمشاريع البحثية التي تتطلب التحليل الإحصائي والاختبارات  وذلك بالنظر للأهمية الإحصائية للبيانات والمعطيات التي يتم الوصول إليها</a:t>
            </a:r>
            <a:r>
              <a:rPr lang="ar-DZ" sz="2000" dirty="0" smtClean="0"/>
              <a:t>.</a:t>
            </a:r>
          </a:p>
          <a:p>
            <a:pPr algn="just" rtl="1">
              <a:buFont typeface="Wingdings" panose="05000000000000000000" pitchFamily="2" charset="2"/>
              <a:buChar char="v"/>
            </a:pPr>
            <a:r>
              <a:rPr lang="ar-SA" sz="2000" b="1" dirty="0"/>
              <a:t>البحث النوعي (الكيفي)</a:t>
            </a:r>
            <a:r>
              <a:rPr lang="ar-SA" sz="2000" dirty="0"/>
              <a:t> </a:t>
            </a:r>
            <a:endParaRPr lang="ar-DZ" sz="2000" dirty="0" smtClean="0"/>
          </a:p>
          <a:p>
            <a:pPr algn="just" rtl="1">
              <a:buFont typeface="Wingdings" panose="05000000000000000000" pitchFamily="2" charset="2"/>
              <a:buChar char="v"/>
            </a:pPr>
            <a:r>
              <a:rPr lang="ar-SA" sz="2000" b="1" dirty="0"/>
              <a:t>البحث المختلط</a:t>
            </a:r>
            <a:r>
              <a:rPr lang="ar-SA" sz="2000" dirty="0"/>
              <a:t> </a:t>
            </a:r>
            <a:endParaRPr lang="ar-DZ" sz="2000" dirty="0" smtClean="0"/>
          </a:p>
          <a:p>
            <a:pPr algn="just" rtl="1">
              <a:buFont typeface="Wingdings" panose="05000000000000000000" pitchFamily="2" charset="2"/>
              <a:buChar char="v"/>
            </a:pPr>
            <a:r>
              <a:rPr lang="ar-SA" sz="2000" b="1" dirty="0"/>
              <a:t>بحث الجدوى</a:t>
            </a:r>
            <a:r>
              <a:rPr lang="ar-SA" sz="2000" dirty="0"/>
              <a:t> "</a:t>
            </a:r>
            <a:r>
              <a:rPr lang="ar-SA" sz="2000" b="1" dirty="0"/>
              <a:t>البحث من أجل العائد</a:t>
            </a:r>
            <a:r>
              <a:rPr lang="ar-SA" sz="2000" dirty="0"/>
              <a:t>" </a:t>
            </a:r>
            <a:endParaRPr lang="ar-DZ" sz="2000" dirty="0"/>
          </a:p>
          <a:p>
            <a:pPr marL="109728" indent="0" algn="just" rtl="1">
              <a:buNone/>
            </a:pPr>
            <a:endParaRPr lang="ar-DZ" sz="2000" dirty="0"/>
          </a:p>
          <a:p>
            <a:pPr marL="109728" indent="0" algn="just" rtl="1">
              <a:buNone/>
            </a:pPr>
            <a:endParaRPr lang="ar-DZ" sz="2000" dirty="0" smtClean="0"/>
          </a:p>
        </p:txBody>
      </p:sp>
    </p:spTree>
    <p:extLst>
      <p:ext uri="{BB962C8B-B14F-4D97-AF65-F5344CB8AC3E}">
        <p14:creationId xmlns:p14="http://schemas.microsoft.com/office/powerpoint/2010/main" val="17130636"/>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179512" y="548680"/>
            <a:ext cx="8841160" cy="5904656"/>
          </a:xfrm>
        </p:spPr>
        <p:txBody>
          <a:bodyPr>
            <a:noAutofit/>
          </a:bodyPr>
          <a:lstStyle/>
          <a:p>
            <a:pPr marL="109728" indent="0" algn="just" rtl="1">
              <a:buNone/>
            </a:pPr>
            <a:endParaRPr lang="ar-DZ" sz="2000" dirty="0" smtClean="0"/>
          </a:p>
          <a:p>
            <a:pPr marL="109728" indent="0" algn="just" rtl="1">
              <a:buNone/>
            </a:pPr>
            <a:r>
              <a:rPr lang="fr-FR" sz="2000" b="1" u="sng" dirty="0" smtClean="0"/>
              <a:t>3</a:t>
            </a:r>
            <a:r>
              <a:rPr lang="ar-DZ" sz="2000" b="1" u="sng" dirty="0" smtClean="0"/>
              <a:t>. </a:t>
            </a:r>
            <a:r>
              <a:rPr lang="ar-DZ" sz="2000" b="1" u="sng" dirty="0"/>
              <a:t>التفريق بين المنهجيات والمقاربات في العلوم الدقيقة والعلوم التجريبية والعلوم </a:t>
            </a:r>
            <a:r>
              <a:rPr lang="ar-DZ" sz="2000" b="1" u="sng" dirty="0" smtClean="0"/>
              <a:t>الإنسانية:</a:t>
            </a:r>
          </a:p>
          <a:p>
            <a:pPr marL="109728" indent="0" algn="just" rtl="1">
              <a:buNone/>
            </a:pPr>
            <a:r>
              <a:rPr lang="ar-DZ" sz="2000" dirty="0" smtClean="0"/>
              <a:t>المنهجيات </a:t>
            </a:r>
            <a:r>
              <a:rPr lang="ar-DZ" sz="2000" dirty="0"/>
              <a:t>والمقاربات والأساليب المستخدمة في العلوم الدقيقة والعلوم التجريبية والعلوم الإنسانية كلها مختلفة عن بعضها.  حيث تتمحور  البحوث في العلوم الدقيقة بشكل عام حول:</a:t>
            </a:r>
          </a:p>
          <a:p>
            <a:pPr algn="just" rtl="1">
              <a:buFont typeface="Wingdings" panose="05000000000000000000" pitchFamily="2" charset="2"/>
              <a:buChar char="Ø"/>
            </a:pPr>
            <a:r>
              <a:rPr lang="ar-DZ" sz="2000" dirty="0" smtClean="0"/>
              <a:t>استخدام </a:t>
            </a:r>
            <a:r>
              <a:rPr lang="ar-DZ" sz="2000" dirty="0"/>
              <a:t>النماذج الرياضية لشرح </a:t>
            </a:r>
            <a:r>
              <a:rPr lang="ar-DZ" sz="2000" dirty="0" smtClean="0"/>
              <a:t>الظواهر</a:t>
            </a:r>
          </a:p>
          <a:p>
            <a:pPr algn="just" rtl="1">
              <a:buFont typeface="Wingdings" panose="05000000000000000000" pitchFamily="2" charset="2"/>
              <a:buChar char="Ø"/>
            </a:pPr>
            <a:r>
              <a:rPr lang="ar-DZ" sz="2000" dirty="0" smtClean="0"/>
              <a:t>في </a:t>
            </a:r>
            <a:r>
              <a:rPr lang="ar-DZ" sz="2000" dirty="0"/>
              <a:t>تحليل المشكلات وحلها </a:t>
            </a:r>
            <a:endParaRPr lang="ar-DZ" sz="2000" dirty="0" smtClean="0"/>
          </a:p>
          <a:p>
            <a:pPr algn="just" rtl="1">
              <a:buFont typeface="Wingdings" panose="05000000000000000000" pitchFamily="2" charset="2"/>
              <a:buChar char="Ø"/>
            </a:pPr>
            <a:r>
              <a:rPr lang="ar-DZ" sz="2000" dirty="0" smtClean="0"/>
              <a:t>استخدام </a:t>
            </a:r>
            <a:r>
              <a:rPr lang="ar-DZ" sz="2000" dirty="0"/>
              <a:t>المنطق والرياضيات في حل المشكلات </a:t>
            </a:r>
            <a:endParaRPr lang="ar-DZ" sz="2000" dirty="0" smtClean="0"/>
          </a:p>
          <a:p>
            <a:pPr algn="just" rtl="1">
              <a:buFont typeface="Wingdings" panose="05000000000000000000" pitchFamily="2" charset="2"/>
              <a:buChar char="Ø"/>
            </a:pPr>
            <a:r>
              <a:rPr lang="ar-DZ" sz="2000" dirty="0"/>
              <a:t>ا</a:t>
            </a:r>
            <a:r>
              <a:rPr lang="ar-DZ" sz="2000" dirty="0" smtClean="0"/>
              <a:t>ستخدام </a:t>
            </a:r>
            <a:r>
              <a:rPr lang="ar-DZ" sz="2000" dirty="0"/>
              <a:t>النظرية لشرح </a:t>
            </a:r>
            <a:r>
              <a:rPr lang="ar-DZ" sz="2000" dirty="0" smtClean="0"/>
              <a:t>الظواهر</a:t>
            </a:r>
          </a:p>
          <a:p>
            <a:pPr algn="just" rtl="1">
              <a:buFont typeface="Wingdings" panose="05000000000000000000" pitchFamily="2" charset="2"/>
              <a:buChar char="Ø"/>
            </a:pPr>
            <a:r>
              <a:rPr lang="ar-DZ" sz="2000" dirty="0" smtClean="0"/>
              <a:t>استخدام </a:t>
            </a:r>
            <a:r>
              <a:rPr lang="ar-DZ" sz="2000" dirty="0"/>
              <a:t>التجريب </a:t>
            </a:r>
            <a:endParaRPr lang="ar-DZ" sz="2000" dirty="0" smtClean="0"/>
          </a:p>
          <a:p>
            <a:pPr algn="just" rtl="1">
              <a:buFont typeface="Wingdings" panose="05000000000000000000" pitchFamily="2" charset="2"/>
              <a:buChar char="Ø"/>
            </a:pPr>
            <a:r>
              <a:rPr lang="ar-DZ" sz="2000" dirty="0" smtClean="0"/>
              <a:t>استخدام </a:t>
            </a:r>
            <a:r>
              <a:rPr lang="ar-DZ" sz="2000" dirty="0"/>
              <a:t>التجريب والملاحظة لدراسة </a:t>
            </a:r>
            <a:r>
              <a:rPr lang="ar-DZ" sz="2000" dirty="0" smtClean="0"/>
              <a:t>الظواهر.</a:t>
            </a:r>
          </a:p>
          <a:p>
            <a:pPr algn="just" rtl="1">
              <a:buFont typeface="Wingdings" panose="05000000000000000000" pitchFamily="2" charset="2"/>
              <a:buChar char="Ø"/>
            </a:pPr>
            <a:r>
              <a:rPr lang="ar-DZ" sz="2000" dirty="0" smtClean="0"/>
              <a:t>استخدام </a:t>
            </a:r>
            <a:r>
              <a:rPr lang="ar-DZ" sz="2000" dirty="0"/>
              <a:t>المنهج العلمي لاختبار الفرضيات واستخدام الإحصاء لتحليل البيانات المجمعة</a:t>
            </a:r>
          </a:p>
          <a:p>
            <a:pPr marL="109728" indent="0" algn="just" rtl="1">
              <a:buNone/>
            </a:pPr>
            <a:r>
              <a:rPr lang="ar-DZ" sz="2000" dirty="0"/>
              <a:t> </a:t>
            </a:r>
          </a:p>
          <a:p>
            <a:pPr marL="109728" indent="0" algn="just" rtl="1">
              <a:buNone/>
            </a:pPr>
            <a:r>
              <a:rPr lang="ar-DZ" sz="2000" dirty="0"/>
              <a:t> بينما تتمحور البحوث في  العلوم الإنسانية حول:</a:t>
            </a:r>
          </a:p>
          <a:p>
            <a:pPr algn="just" rtl="1">
              <a:buFont typeface="Wingdings" panose="05000000000000000000" pitchFamily="2" charset="2"/>
              <a:buChar char="Ø"/>
            </a:pPr>
            <a:r>
              <a:rPr lang="ar-DZ" sz="2000" dirty="0" smtClean="0"/>
              <a:t>دراسة </a:t>
            </a:r>
            <a:r>
              <a:rPr lang="ar-DZ" sz="2000" dirty="0"/>
              <a:t>السلوك البشري والنظم </a:t>
            </a:r>
            <a:r>
              <a:rPr lang="ar-DZ" sz="2000" dirty="0" smtClean="0"/>
              <a:t>الاجتماعية</a:t>
            </a:r>
          </a:p>
          <a:p>
            <a:pPr algn="just" rtl="1">
              <a:buFont typeface="Wingdings" panose="05000000000000000000" pitchFamily="2" charset="2"/>
              <a:buChar char="Ø"/>
            </a:pPr>
            <a:r>
              <a:rPr lang="ar-DZ" sz="2000" dirty="0" smtClean="0"/>
              <a:t>استخدام </a:t>
            </a:r>
            <a:r>
              <a:rPr lang="ar-DZ" sz="2000" dirty="0"/>
              <a:t>الملاحظة والمقابلة لدراسة الظواهر </a:t>
            </a:r>
            <a:endParaRPr lang="ar-DZ" sz="2000" dirty="0" smtClean="0"/>
          </a:p>
          <a:p>
            <a:pPr algn="just" rtl="1">
              <a:buFont typeface="Wingdings" panose="05000000000000000000" pitchFamily="2" charset="2"/>
              <a:buChar char="Ø"/>
            </a:pPr>
            <a:r>
              <a:rPr lang="ar-DZ" sz="2000" dirty="0" smtClean="0"/>
              <a:t>استخدام </a:t>
            </a:r>
            <a:r>
              <a:rPr lang="ar-DZ" sz="2000" dirty="0"/>
              <a:t>التحليل النوعي والكمي لتحليل البيانات واستخدام النظرية لشرح الظواهر</a:t>
            </a:r>
          </a:p>
          <a:p>
            <a:pPr marL="109728" indent="0" algn="just" rtl="1">
              <a:buNone/>
            </a:pPr>
            <a:endParaRPr lang="ar-DZ" sz="2000" dirty="0"/>
          </a:p>
          <a:p>
            <a:pPr marL="109728" indent="0" algn="just" rtl="1">
              <a:buNone/>
            </a:pPr>
            <a:endParaRPr lang="ar-DZ" sz="2000" dirty="0" smtClean="0"/>
          </a:p>
        </p:txBody>
      </p:sp>
    </p:spTree>
    <p:extLst>
      <p:ext uri="{BB962C8B-B14F-4D97-AF65-F5344CB8AC3E}">
        <p14:creationId xmlns:p14="http://schemas.microsoft.com/office/powerpoint/2010/main" val="3798800572"/>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179512" y="548680"/>
            <a:ext cx="8841160" cy="5904656"/>
          </a:xfrm>
        </p:spPr>
        <p:txBody>
          <a:bodyPr>
            <a:noAutofit/>
          </a:bodyPr>
          <a:lstStyle/>
          <a:p>
            <a:pPr marL="109728" indent="0" algn="just" rtl="1">
              <a:buNone/>
            </a:pPr>
            <a:endParaRPr lang="ar-DZ" sz="2000" b="1" dirty="0" smtClean="0"/>
          </a:p>
          <a:p>
            <a:pPr marL="109728" indent="0" algn="just" rtl="1">
              <a:buNone/>
            </a:pPr>
            <a:r>
              <a:rPr lang="ar-DZ" sz="2000" b="1" dirty="0" smtClean="0"/>
              <a:t>3.1</a:t>
            </a:r>
            <a:r>
              <a:rPr lang="ar-DZ" sz="2000" b="1" dirty="0"/>
              <a:t>. المقاربات والأساليب المنهجية الخاصة بكل ميدان:</a:t>
            </a:r>
          </a:p>
          <a:p>
            <a:pPr marL="109728" indent="0" algn="just" rtl="1">
              <a:buNone/>
            </a:pPr>
            <a:r>
              <a:rPr lang="ar-DZ" sz="2000" dirty="0" smtClean="0"/>
              <a:t>تختلف </a:t>
            </a:r>
            <a:r>
              <a:rPr lang="ar-DZ" sz="2000" dirty="0"/>
              <a:t>المقاربات والأساليب المنهجية المحددة لدراسة الظواهر وفهم العالم من حولنا حسب كل ميدان علمي.</a:t>
            </a:r>
          </a:p>
          <a:p>
            <a:pPr marL="109728" indent="0" algn="just" rtl="1">
              <a:buNone/>
            </a:pPr>
            <a:endParaRPr lang="ar-DZ" sz="2000" dirty="0" smtClean="0">
              <a:solidFill>
                <a:srgbClr val="7030A0"/>
              </a:solidFill>
            </a:endParaRPr>
          </a:p>
          <a:p>
            <a:pPr marL="109728" indent="0" algn="just" rtl="1">
              <a:buNone/>
            </a:pPr>
            <a:r>
              <a:rPr lang="ar-DZ" sz="2000" dirty="0" smtClean="0">
                <a:solidFill>
                  <a:srgbClr val="7030A0"/>
                </a:solidFill>
              </a:rPr>
              <a:t>ففي </a:t>
            </a:r>
            <a:r>
              <a:rPr lang="ar-DZ" sz="2000" dirty="0">
                <a:solidFill>
                  <a:srgbClr val="7030A0"/>
                </a:solidFill>
              </a:rPr>
              <a:t>العلوم الدقيقة:</a:t>
            </a:r>
          </a:p>
          <a:p>
            <a:pPr marL="109728" indent="0" algn="just" rtl="1">
              <a:buNone/>
            </a:pPr>
            <a:r>
              <a:rPr lang="ar-DZ" sz="2000" dirty="0" smtClean="0"/>
              <a:t>تركز </a:t>
            </a:r>
            <a:r>
              <a:rPr lang="ar-DZ" sz="2000" dirty="0"/>
              <a:t>طرق البحث فيها بشكل عام على:</a:t>
            </a:r>
          </a:p>
          <a:p>
            <a:pPr algn="just" rtl="1">
              <a:buFont typeface="Wingdings" panose="05000000000000000000" pitchFamily="2" charset="2"/>
              <a:buChar char="q"/>
            </a:pPr>
            <a:r>
              <a:rPr lang="ar-DZ" sz="2000" dirty="0" err="1" smtClean="0"/>
              <a:t>النمذجة</a:t>
            </a:r>
            <a:r>
              <a:rPr lang="ar-DZ" sz="2000" dirty="0" smtClean="0"/>
              <a:t> </a:t>
            </a:r>
            <a:r>
              <a:rPr lang="ar-DZ" sz="2000" dirty="0"/>
              <a:t>والمحاكاة.</a:t>
            </a:r>
          </a:p>
          <a:p>
            <a:pPr marL="109728" indent="0" algn="just" rtl="1">
              <a:buNone/>
            </a:pPr>
            <a:r>
              <a:rPr lang="ar-DZ" sz="2000" dirty="0"/>
              <a:t> حيث يمكن للعلماء والباحثين استخدام النماذج الرياضية لتمثيل الظواهر والعمليات ومحاكاتها لفهم كيفية عملها.</a:t>
            </a:r>
          </a:p>
          <a:p>
            <a:pPr marL="109728" indent="0" algn="just" rtl="1">
              <a:buNone/>
            </a:pPr>
            <a:r>
              <a:rPr lang="ar-DZ" sz="2000" dirty="0" smtClean="0"/>
              <a:t>يمكن </a:t>
            </a:r>
            <a:r>
              <a:rPr lang="ar-DZ" sz="2000" dirty="0"/>
              <a:t>للعلماء والباحثين في هذه العلوم أيضًا استخدام الأساليب التحليلية لدراسة الأنظمة المعقدة وخصائصها</a:t>
            </a:r>
          </a:p>
          <a:p>
            <a:pPr marL="109728" indent="0" algn="just" rtl="1">
              <a:buNone/>
            </a:pPr>
            <a:endParaRPr lang="ar-DZ" sz="2000" dirty="0"/>
          </a:p>
          <a:p>
            <a:pPr marL="109728" indent="0" algn="just" rtl="1">
              <a:buNone/>
            </a:pPr>
            <a:r>
              <a:rPr lang="ar-DZ" sz="2000" dirty="0" smtClean="0">
                <a:solidFill>
                  <a:srgbClr val="7030A0"/>
                </a:solidFill>
              </a:rPr>
              <a:t> و في </a:t>
            </a:r>
            <a:r>
              <a:rPr lang="ar-DZ" sz="2000" dirty="0">
                <a:solidFill>
                  <a:srgbClr val="7030A0"/>
                </a:solidFill>
              </a:rPr>
              <a:t>العلوم التجريبية</a:t>
            </a:r>
            <a:r>
              <a:rPr lang="ar-DZ" sz="2000" dirty="0"/>
              <a:t>، تركز طرق البحث فيها على: </a:t>
            </a:r>
          </a:p>
          <a:p>
            <a:pPr algn="just" rtl="1">
              <a:buFont typeface="Wingdings" panose="05000000000000000000" pitchFamily="2" charset="2"/>
              <a:buChar char="q"/>
            </a:pPr>
            <a:r>
              <a:rPr lang="ar-DZ" sz="2000" dirty="0" smtClean="0"/>
              <a:t>التجريب </a:t>
            </a:r>
            <a:r>
              <a:rPr lang="ar-DZ" sz="2000" dirty="0"/>
              <a:t>والملاحظة.</a:t>
            </a:r>
          </a:p>
          <a:p>
            <a:pPr marL="109728" indent="0" algn="just" rtl="1">
              <a:buNone/>
            </a:pPr>
            <a:r>
              <a:rPr lang="ar-DZ" sz="2000" dirty="0" smtClean="0"/>
              <a:t>حيث </a:t>
            </a:r>
            <a:r>
              <a:rPr lang="ar-DZ" sz="2000" dirty="0"/>
              <a:t>يمكن للعلماء والباحثين استخدام التجارب لاختبار الفرضيات والنظريات وملاحظة نتائجها.</a:t>
            </a:r>
          </a:p>
          <a:p>
            <a:pPr marL="109728" indent="0" algn="just" rtl="1">
              <a:buNone/>
            </a:pPr>
            <a:r>
              <a:rPr lang="ar-DZ" sz="2000" dirty="0" smtClean="0"/>
              <a:t>كما </a:t>
            </a:r>
            <a:r>
              <a:rPr lang="ar-DZ" sz="2000" dirty="0"/>
              <a:t>يمكن للعلماء والباحثين أيضًا استخدام طرق الملاحظة لدراسة الظواهر الطبيعية وخصائصها.</a:t>
            </a:r>
          </a:p>
          <a:p>
            <a:pPr marL="109728" indent="0" algn="just" rtl="1">
              <a:buNone/>
            </a:pPr>
            <a:endParaRPr lang="ar-DZ" sz="2000" dirty="0"/>
          </a:p>
          <a:p>
            <a:pPr marL="109728" indent="0" algn="just" rtl="1">
              <a:buNone/>
            </a:pPr>
            <a:endParaRPr lang="ar-DZ" sz="2000" dirty="0" smtClean="0"/>
          </a:p>
        </p:txBody>
      </p:sp>
    </p:spTree>
    <p:extLst>
      <p:ext uri="{BB962C8B-B14F-4D97-AF65-F5344CB8AC3E}">
        <p14:creationId xmlns:p14="http://schemas.microsoft.com/office/powerpoint/2010/main" val="453263281"/>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179512" y="548680"/>
            <a:ext cx="8841160" cy="5904656"/>
          </a:xfrm>
        </p:spPr>
        <p:txBody>
          <a:bodyPr>
            <a:noAutofit/>
          </a:bodyPr>
          <a:lstStyle/>
          <a:p>
            <a:pPr marL="109728" indent="0" algn="just" rtl="1">
              <a:buNone/>
            </a:pPr>
            <a:endParaRPr lang="ar-DZ" sz="2000" b="1" dirty="0" smtClean="0"/>
          </a:p>
          <a:p>
            <a:pPr marL="109728" indent="0" algn="just" rtl="1">
              <a:buNone/>
            </a:pPr>
            <a:endParaRPr lang="ar-DZ" sz="2000" dirty="0" smtClean="0">
              <a:solidFill>
                <a:srgbClr val="7030A0"/>
              </a:solidFill>
            </a:endParaRPr>
          </a:p>
          <a:p>
            <a:pPr marL="109728" indent="0" algn="just" rtl="1">
              <a:buNone/>
            </a:pPr>
            <a:r>
              <a:rPr lang="ar-DZ" sz="2000" dirty="0" smtClean="0">
                <a:solidFill>
                  <a:srgbClr val="7030A0"/>
                </a:solidFill>
              </a:rPr>
              <a:t> بينما في </a:t>
            </a:r>
            <a:r>
              <a:rPr lang="ar-DZ" sz="2000" dirty="0">
                <a:solidFill>
                  <a:srgbClr val="7030A0"/>
                </a:solidFill>
              </a:rPr>
              <a:t>العلوم الإنسانية والاجتماعية</a:t>
            </a:r>
            <a:r>
              <a:rPr lang="ar-DZ" sz="2000" dirty="0"/>
              <a:t>. تركز طرق البحث في هذه العلوم بشكل عام على:</a:t>
            </a:r>
          </a:p>
          <a:p>
            <a:pPr marL="109728" indent="0" algn="just" rtl="1">
              <a:buNone/>
            </a:pPr>
            <a:endParaRPr lang="ar-DZ" sz="2000" dirty="0"/>
          </a:p>
          <a:p>
            <a:pPr algn="just" rtl="1">
              <a:buFont typeface="Wingdings" panose="05000000000000000000" pitchFamily="2" charset="2"/>
              <a:buChar char="q"/>
            </a:pPr>
            <a:r>
              <a:rPr lang="ar-DZ" sz="2000" dirty="0"/>
              <a:t>التحليل والتفسير.</a:t>
            </a:r>
          </a:p>
          <a:p>
            <a:pPr marL="109728" indent="0" algn="just" rtl="1">
              <a:buNone/>
            </a:pPr>
            <a:r>
              <a:rPr lang="ar-DZ" sz="2000" dirty="0" smtClean="0"/>
              <a:t>حيث </a:t>
            </a:r>
            <a:r>
              <a:rPr lang="ar-DZ" sz="2000" dirty="0"/>
              <a:t>يمكن للعلماء والباحثين استخدام الأساليب النوعية (الكيفية) لدراسة الظواهر الاجتماعية والثقافية وتفسير معانيها.</a:t>
            </a:r>
          </a:p>
          <a:p>
            <a:pPr marL="109728" indent="0" algn="just" rtl="1">
              <a:buNone/>
            </a:pPr>
            <a:r>
              <a:rPr lang="ar-DZ" sz="2000" dirty="0" smtClean="0"/>
              <a:t>كما </a:t>
            </a:r>
            <a:r>
              <a:rPr lang="ar-DZ" sz="2000" dirty="0"/>
              <a:t>يمكن للعلماء والباحثين أيضًا استخدام الأساليب الكمية لدراسة الظواهر الاجتماعية والثقافية وتحليل خصائصها.</a:t>
            </a:r>
          </a:p>
          <a:p>
            <a:pPr marL="109728" indent="0" algn="just" rtl="1">
              <a:buNone/>
            </a:pPr>
            <a:endParaRPr lang="ar-DZ" sz="2000" dirty="0" smtClean="0"/>
          </a:p>
        </p:txBody>
      </p:sp>
    </p:spTree>
    <p:extLst>
      <p:ext uri="{BB962C8B-B14F-4D97-AF65-F5344CB8AC3E}">
        <p14:creationId xmlns:p14="http://schemas.microsoft.com/office/powerpoint/2010/main" val="2974491847"/>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179512" y="548680"/>
            <a:ext cx="8841160" cy="5904656"/>
          </a:xfrm>
        </p:spPr>
        <p:txBody>
          <a:bodyPr>
            <a:noAutofit/>
          </a:bodyPr>
          <a:lstStyle/>
          <a:p>
            <a:pPr marL="109728" indent="0" algn="ctr" rtl="1">
              <a:buNone/>
            </a:pPr>
            <a:r>
              <a:rPr lang="ar-SA" sz="2000" b="1" u="sng" dirty="0" smtClean="0"/>
              <a:t>خاتم</a:t>
            </a:r>
            <a:r>
              <a:rPr lang="ar-DZ" sz="2000" b="1" u="sng" dirty="0" smtClean="0"/>
              <a:t>ــــــ</a:t>
            </a:r>
            <a:r>
              <a:rPr lang="ar-SA" sz="2000" b="1" u="sng" dirty="0" smtClean="0"/>
              <a:t>ة </a:t>
            </a:r>
            <a:endParaRPr lang="fr-FR" sz="2000" b="1" u="sng" dirty="0"/>
          </a:p>
          <a:p>
            <a:pPr marL="109728" indent="0" algn="just" rtl="1">
              <a:lnSpc>
                <a:spcPct val="150000"/>
              </a:lnSpc>
              <a:buNone/>
            </a:pPr>
            <a:r>
              <a:rPr lang="ar-SA" sz="2000" dirty="0" smtClean="0"/>
              <a:t>في </a:t>
            </a:r>
            <a:r>
              <a:rPr lang="ar-SA" sz="2000" dirty="0"/>
              <a:t>ختام هذه المحاضرة الموجهة لطلاب الدكتوراه حول أنواع البحث، نود التأكيد على أهمية أن يجد الطالب ويحدد النوع المناسب </a:t>
            </a:r>
            <a:r>
              <a:rPr lang="ar-SA" sz="2000" dirty="0" smtClean="0"/>
              <a:t>من</a:t>
            </a:r>
            <a:r>
              <a:rPr lang="ar-DZ" sz="2000" dirty="0" smtClean="0"/>
              <a:t> طرق</a:t>
            </a:r>
            <a:r>
              <a:rPr lang="ar-SA" sz="2000" dirty="0" smtClean="0"/>
              <a:t> </a:t>
            </a:r>
            <a:r>
              <a:rPr lang="ar-SA" sz="2000" dirty="0"/>
              <a:t>البحث </a:t>
            </a:r>
            <a:r>
              <a:rPr lang="ar-DZ" sz="2000" dirty="0" smtClean="0"/>
              <a:t>التي تتوافق مع أي</a:t>
            </a:r>
            <a:r>
              <a:rPr lang="ar-SA" sz="2000" dirty="0" smtClean="0"/>
              <a:t> </a:t>
            </a:r>
            <a:r>
              <a:rPr lang="ar-SA" sz="2000" dirty="0"/>
              <a:t>مشروع بحثي يستهدفه بالدراسة، حيث أن لكل نوع من أنواع البحث </a:t>
            </a:r>
            <a:r>
              <a:rPr lang="ar-DZ" sz="2000" dirty="0" smtClean="0"/>
              <a:t> التي تطرقنا إليها </a:t>
            </a:r>
            <a:r>
              <a:rPr lang="ar-SA" sz="2000" dirty="0" smtClean="0"/>
              <a:t>مزايا </a:t>
            </a:r>
            <a:r>
              <a:rPr lang="ar-SA" sz="2000" dirty="0"/>
              <a:t>وعيوب خاصة به. ومن المهم أن يأخذ طالب الدكتوراه الوقت الكافي لفهم هذه الأنواع المختلفة من </a:t>
            </a:r>
            <a:r>
              <a:rPr lang="ar-SA" sz="2000" dirty="0" smtClean="0"/>
              <a:t>البح</a:t>
            </a:r>
            <a:r>
              <a:rPr lang="ar-DZ" sz="2000" dirty="0" smtClean="0"/>
              <a:t>و</a:t>
            </a:r>
            <a:r>
              <a:rPr lang="ar-SA" sz="2000" dirty="0" smtClean="0"/>
              <a:t>ث </a:t>
            </a:r>
            <a:r>
              <a:rPr lang="ar-SA" sz="2000" dirty="0"/>
              <a:t>وآثارها قبل اختيار النوع المناسب لمشروعه البحثي. وبمجرد اختيار النوع </a:t>
            </a:r>
            <a:r>
              <a:rPr lang="ar-SA" sz="2000" dirty="0" smtClean="0"/>
              <a:t>الصحيح، </a:t>
            </a:r>
            <a:r>
              <a:rPr lang="ar-SA" sz="2000" dirty="0"/>
              <a:t>يمكنه بعد ذلك التركيز على خطوات تنفيذ مشروعه وجمع البيانات اللازمة ذات العلاقة ببحثه</a:t>
            </a:r>
            <a:r>
              <a:rPr lang="ar-SA" sz="2000" dirty="0" smtClean="0"/>
              <a:t>.</a:t>
            </a:r>
            <a:endParaRPr lang="ar-DZ" sz="2000" dirty="0" smtClean="0"/>
          </a:p>
          <a:p>
            <a:pPr marL="109728" indent="0" algn="just" rtl="1">
              <a:lnSpc>
                <a:spcPct val="150000"/>
              </a:lnSpc>
              <a:buNone/>
            </a:pPr>
            <a:r>
              <a:rPr lang="ar-SA" sz="2000" dirty="0" smtClean="0"/>
              <a:t> </a:t>
            </a:r>
            <a:r>
              <a:rPr lang="ar-SA" sz="2000" dirty="0"/>
              <a:t>وأخيرًا، نود أن نشجع طلاب الدكتوراه على القراءة والانفتاح على الفكر والمعرفة المنتجة في شتى المجالات وبمختلف اللغات وهو ما سيمكنهم من اكتشاف أنواع جديدة من البحث واستخدام أساليب مبتكرة في مشاريعهم البحثية </a:t>
            </a:r>
            <a:r>
              <a:rPr lang="ar-SA" sz="2000" dirty="0" smtClean="0"/>
              <a:t>مستقبلا.</a:t>
            </a:r>
            <a:endParaRPr lang="ar-DZ" sz="2000" dirty="0"/>
          </a:p>
          <a:p>
            <a:pPr marL="109728" indent="0" algn="just" rtl="1">
              <a:lnSpc>
                <a:spcPct val="150000"/>
              </a:lnSpc>
              <a:buNone/>
            </a:pPr>
            <a:r>
              <a:rPr lang="ar-SA" sz="2000" dirty="0" smtClean="0"/>
              <a:t>وفي </a:t>
            </a:r>
            <a:r>
              <a:rPr lang="ar-SA" sz="2000" dirty="0"/>
              <a:t>الختام نقول إن البحث هو بمثابة مجال دائم التغير، لذلك فمن المهم أن يبقى الواحد منا على اطلاع دائم </a:t>
            </a:r>
            <a:r>
              <a:rPr lang="ar-SA" sz="2000" dirty="0" smtClean="0"/>
              <a:t>على</a:t>
            </a:r>
            <a:r>
              <a:rPr lang="ar-DZ" sz="2000" dirty="0" smtClean="0"/>
              <a:t> مختلف </a:t>
            </a:r>
            <a:r>
              <a:rPr lang="ar-SA" sz="2000" dirty="0" smtClean="0"/>
              <a:t> </a:t>
            </a:r>
            <a:r>
              <a:rPr lang="ar-SA" sz="2000" dirty="0"/>
              <a:t>الأساليب والتقنيات الجديدة المعتمدة فيه</a:t>
            </a:r>
            <a:r>
              <a:rPr lang="ar-SA" sz="2000" dirty="0" smtClean="0"/>
              <a:t>.</a:t>
            </a:r>
            <a:endParaRPr lang="ar-DZ" sz="2000" dirty="0"/>
          </a:p>
          <a:p>
            <a:pPr marL="109728" indent="0" rtl="1">
              <a:lnSpc>
                <a:spcPct val="150000"/>
              </a:lnSpc>
              <a:buNone/>
            </a:pPr>
            <a:r>
              <a:rPr lang="ar-DZ" sz="2000" dirty="0" smtClean="0"/>
              <a:t>شكرا لكم </a:t>
            </a:r>
            <a:endParaRPr lang="fr-FR" sz="2000" dirty="0"/>
          </a:p>
          <a:p>
            <a:pPr marL="109728" indent="0" algn="just" rtl="1">
              <a:lnSpc>
                <a:spcPct val="150000"/>
              </a:lnSpc>
              <a:buNone/>
            </a:pPr>
            <a:endParaRPr lang="ar-DZ" sz="2000" dirty="0" smtClean="0"/>
          </a:p>
        </p:txBody>
      </p:sp>
    </p:spTree>
    <p:extLst>
      <p:ext uri="{BB962C8B-B14F-4D97-AF65-F5344CB8AC3E}">
        <p14:creationId xmlns:p14="http://schemas.microsoft.com/office/powerpoint/2010/main" val="1925635917"/>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179512" y="548680"/>
            <a:ext cx="8841160" cy="5904656"/>
          </a:xfrm>
        </p:spPr>
        <p:txBody>
          <a:bodyPr>
            <a:noAutofit/>
          </a:bodyPr>
          <a:lstStyle/>
          <a:p>
            <a:pPr marL="109728" indent="0">
              <a:lnSpc>
                <a:spcPct val="150000"/>
              </a:lnSpc>
              <a:buNone/>
            </a:pPr>
            <a:r>
              <a:rPr lang="fr-FR" sz="1600" b="1" u="sng" dirty="0"/>
              <a:t>Références                                                           </a:t>
            </a:r>
          </a:p>
          <a:p>
            <a:pPr>
              <a:lnSpc>
                <a:spcPct val="150000"/>
              </a:lnSpc>
            </a:pPr>
            <a:r>
              <a:rPr lang="fr-FR" sz="1600" dirty="0"/>
              <a:t>Bertrand, Richard. </a:t>
            </a:r>
            <a:r>
              <a:rPr lang="fr-FR" sz="1600" dirty="0" err="1"/>
              <a:t>Valiquette</a:t>
            </a:r>
            <a:r>
              <a:rPr lang="fr-FR" sz="1600" dirty="0"/>
              <a:t>, Claude. </a:t>
            </a:r>
            <a:r>
              <a:rPr lang="fr-FR" sz="1600" b="1" dirty="0"/>
              <a:t>Pratique de l'analyse statistique des données. </a:t>
            </a:r>
            <a:r>
              <a:rPr lang="fr-FR" sz="1600" dirty="0"/>
              <a:t>Sillery, Québec, Presses de l'Université du Québec, 1986a. xix, 379 p. ; ill. </a:t>
            </a:r>
          </a:p>
          <a:p>
            <a:pPr>
              <a:lnSpc>
                <a:spcPct val="150000"/>
              </a:lnSpc>
            </a:pPr>
            <a:r>
              <a:rPr lang="fr-FR" sz="1600" dirty="0" err="1"/>
              <a:t>Huot</a:t>
            </a:r>
            <a:r>
              <a:rPr lang="fr-FR" sz="1600" dirty="0"/>
              <a:t>, Réjean. </a:t>
            </a:r>
            <a:r>
              <a:rPr lang="fr-FR" sz="1600" b="1" dirty="0"/>
              <a:t>Méthodes quantitatives pour les sciences humaines. </a:t>
            </a:r>
            <a:r>
              <a:rPr lang="fr-FR" sz="1600" dirty="0"/>
              <a:t>   [Sainte-Foy, Québec], Presses de l'Université Laval, 1999b. xi, 387 p. ; ill., formules.</a:t>
            </a:r>
          </a:p>
          <a:p>
            <a:pPr>
              <a:lnSpc>
                <a:spcPct val="150000"/>
              </a:lnSpc>
            </a:pPr>
            <a:r>
              <a:rPr lang="fr-FR" sz="1600" dirty="0"/>
              <a:t>Sanders, Donald H., Allard, François. </a:t>
            </a:r>
            <a:r>
              <a:rPr lang="fr-FR" sz="1600" b="1" dirty="0"/>
              <a:t>Les statistiques, une approche nouvelle. </a:t>
            </a:r>
            <a:r>
              <a:rPr lang="fr-FR" sz="1600" dirty="0"/>
              <a:t>   Montréal (Québec)., </a:t>
            </a:r>
            <a:r>
              <a:rPr lang="fr-FR" sz="1600" dirty="0" err="1"/>
              <a:t>McGraw</a:t>
            </a:r>
            <a:r>
              <a:rPr lang="fr-FR" sz="1600" dirty="0"/>
              <a:t>-Hill, 1986. xiii, 498 p. ; ill. ANGERS, Maurice, Initiation pratique à la méthodologie des sciences humaines, Montréal, C.E.C., 1996, 381p. </a:t>
            </a:r>
          </a:p>
          <a:p>
            <a:pPr>
              <a:lnSpc>
                <a:spcPct val="150000"/>
              </a:lnSpc>
            </a:pPr>
            <a:r>
              <a:rPr lang="fr-FR" sz="1600" dirty="0" err="1"/>
              <a:t>Oukaci</a:t>
            </a:r>
            <a:r>
              <a:rPr lang="fr-FR" sz="1600" dirty="0"/>
              <a:t>, L. </a:t>
            </a:r>
            <a:r>
              <a:rPr lang="fr-FR" sz="1600" b="1" dirty="0"/>
              <a:t>Méthodologie appliquée en sciences sociales et sciences humaines</a:t>
            </a:r>
            <a:r>
              <a:rPr lang="fr-FR" sz="1600" dirty="0"/>
              <a:t> - </a:t>
            </a:r>
            <a:r>
              <a:rPr lang="fr-FR" sz="1600" b="1" dirty="0"/>
              <a:t>Concevoir un projet de recherche</a:t>
            </a:r>
            <a:r>
              <a:rPr lang="fr-FR" sz="1600" dirty="0"/>
              <a:t>.  Édition paf ISBN 978-3-8416-3106-0 . PP136 .2015</a:t>
            </a:r>
          </a:p>
          <a:p>
            <a:pPr marL="109728" indent="0">
              <a:lnSpc>
                <a:spcPct val="150000"/>
              </a:lnSpc>
              <a:buNone/>
            </a:pPr>
            <a:endParaRPr lang="ar-DZ" sz="1600" dirty="0" smtClean="0"/>
          </a:p>
        </p:txBody>
      </p:sp>
    </p:spTree>
    <p:extLst>
      <p:ext uri="{BB962C8B-B14F-4D97-AF65-F5344CB8AC3E}">
        <p14:creationId xmlns:p14="http://schemas.microsoft.com/office/powerpoint/2010/main" val="3999081368"/>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764704"/>
            <a:ext cx="8229600" cy="5976664"/>
          </a:xfrm>
        </p:spPr>
        <p:txBody>
          <a:bodyPr>
            <a:normAutofit/>
          </a:bodyPr>
          <a:lstStyle/>
          <a:p>
            <a:pPr marL="109728" indent="0" algn="ctr" rtl="1">
              <a:buNone/>
            </a:pPr>
            <a:r>
              <a:rPr lang="ar-SA" sz="2000" b="1" u="sng" dirty="0" smtClean="0"/>
              <a:t>مقدم</a:t>
            </a:r>
            <a:r>
              <a:rPr lang="ar-DZ" sz="2000" b="1" u="sng" dirty="0" smtClean="0"/>
              <a:t>ــــــــ</a:t>
            </a:r>
            <a:r>
              <a:rPr lang="ar-SA" sz="2000" b="1" u="sng" dirty="0" smtClean="0"/>
              <a:t>ة</a:t>
            </a:r>
            <a:endParaRPr lang="fr-FR" sz="2000" dirty="0"/>
          </a:p>
          <a:p>
            <a:pPr marL="109728" indent="0" algn="just" rtl="1">
              <a:buNone/>
            </a:pPr>
            <a:r>
              <a:rPr lang="ar-SA" sz="2000" dirty="0"/>
              <a:t>قبل أن نبدأ ، أود أن أقدم لكم لمحة عامة عما سنقوم بتغطيته  في محاضرة هذا اليوم.</a:t>
            </a:r>
            <a:endParaRPr lang="fr-FR" sz="2000" dirty="0"/>
          </a:p>
          <a:p>
            <a:pPr algn="just" rtl="1">
              <a:buFont typeface="Wingdings" panose="05000000000000000000" pitchFamily="2" charset="2"/>
              <a:buChar char="ü"/>
            </a:pPr>
            <a:r>
              <a:rPr lang="ar-SA" sz="2000" dirty="0" smtClean="0"/>
              <a:t>سنناقش </a:t>
            </a:r>
            <a:r>
              <a:rPr lang="ar-SA" sz="2000" dirty="0"/>
              <a:t>الأنواع المختلفة للبحوث </a:t>
            </a:r>
            <a:r>
              <a:rPr lang="ar-SA" sz="2000" dirty="0" smtClean="0"/>
              <a:t>وتطبيقاتها.</a:t>
            </a:r>
            <a:endParaRPr lang="fr-FR" sz="2000" dirty="0"/>
          </a:p>
          <a:p>
            <a:pPr algn="just" rtl="1">
              <a:buFont typeface="Wingdings" panose="05000000000000000000" pitchFamily="2" charset="2"/>
              <a:buChar char="ü"/>
            </a:pPr>
            <a:r>
              <a:rPr lang="ar-SA" sz="2000" dirty="0" smtClean="0"/>
              <a:t>سنوضح  </a:t>
            </a:r>
            <a:r>
              <a:rPr lang="ar-SA" sz="2000" dirty="0"/>
              <a:t>أيضًا إيجابيات وسلبيات كل نوع من أنواع البحث وكذا مناقشة الأساليب والأدوات التي يمكن استخدامها عند تنفيذه.</a:t>
            </a:r>
            <a:endParaRPr lang="fr-FR" sz="2000" dirty="0"/>
          </a:p>
          <a:p>
            <a:pPr marL="109728" indent="0" algn="just" rtl="1">
              <a:buNone/>
            </a:pPr>
            <a:r>
              <a:rPr lang="ar-SA" sz="2000" dirty="0"/>
              <a:t>كما أريد أن  أعلمكم أيضا  بأنواع البحوث المختلفة.  حيث  يوجد العديد من الأنواع </a:t>
            </a:r>
            <a:r>
              <a:rPr lang="ar-SA" sz="2000" dirty="0" smtClean="0"/>
              <a:t>والتي </a:t>
            </a:r>
            <a:r>
              <a:rPr lang="ar-SA" sz="2000" dirty="0"/>
              <a:t>منها:</a:t>
            </a:r>
            <a:endParaRPr lang="fr-FR" sz="2000" dirty="0"/>
          </a:p>
          <a:p>
            <a:pPr algn="just" rtl="1"/>
            <a:r>
              <a:rPr lang="ar-SA" sz="2000" dirty="0"/>
              <a:t> </a:t>
            </a:r>
            <a:r>
              <a:rPr lang="ar-SA" sz="2000" dirty="0" smtClean="0"/>
              <a:t>البحث </a:t>
            </a:r>
            <a:r>
              <a:rPr lang="ar-SA" sz="2000" dirty="0"/>
              <a:t>الوصفي</a:t>
            </a:r>
            <a:endParaRPr lang="fr-FR" sz="2000" dirty="0"/>
          </a:p>
          <a:p>
            <a:pPr algn="just" rtl="1"/>
            <a:r>
              <a:rPr lang="ar-SA" sz="2000" dirty="0"/>
              <a:t> </a:t>
            </a:r>
            <a:r>
              <a:rPr lang="ar-SA" sz="2000" dirty="0" smtClean="0"/>
              <a:t>البحث </a:t>
            </a:r>
            <a:r>
              <a:rPr lang="ar-SA" sz="2000" dirty="0"/>
              <a:t>التجريبي </a:t>
            </a:r>
            <a:endParaRPr lang="fr-FR" sz="2000" dirty="0"/>
          </a:p>
          <a:p>
            <a:pPr algn="just" rtl="1"/>
            <a:r>
              <a:rPr lang="ar-SA" sz="2000" dirty="0"/>
              <a:t> </a:t>
            </a:r>
            <a:r>
              <a:rPr lang="ar-SA" sz="2000" dirty="0" smtClean="0"/>
              <a:t>البحث </a:t>
            </a:r>
            <a:r>
              <a:rPr lang="ar-SA" sz="2000" dirty="0"/>
              <a:t>النوعي </a:t>
            </a:r>
            <a:endParaRPr lang="fr-FR" sz="2000" dirty="0"/>
          </a:p>
          <a:p>
            <a:pPr algn="just" rtl="1"/>
            <a:r>
              <a:rPr lang="ar-SA" sz="2000" dirty="0"/>
              <a:t> </a:t>
            </a:r>
            <a:r>
              <a:rPr lang="ar-SA" sz="2000" dirty="0" smtClean="0"/>
              <a:t>البحث </a:t>
            </a:r>
            <a:r>
              <a:rPr lang="ar-SA" sz="2000" dirty="0"/>
              <a:t>الكمي </a:t>
            </a:r>
            <a:endParaRPr lang="fr-FR" sz="2000" dirty="0"/>
          </a:p>
          <a:p>
            <a:pPr algn="just" rtl="1"/>
            <a:r>
              <a:rPr lang="ar-SA" sz="2000" dirty="0"/>
              <a:t> </a:t>
            </a:r>
            <a:r>
              <a:rPr lang="ar-SA" sz="2000" dirty="0" smtClean="0"/>
              <a:t>البحث </a:t>
            </a:r>
            <a:r>
              <a:rPr lang="ar-SA" sz="2000" dirty="0"/>
              <a:t>المنهجي </a:t>
            </a:r>
            <a:endParaRPr lang="fr-FR" sz="2000" dirty="0"/>
          </a:p>
          <a:p>
            <a:pPr algn="just" rtl="1"/>
            <a:r>
              <a:rPr lang="ar-SA" sz="2000" dirty="0"/>
              <a:t> </a:t>
            </a:r>
            <a:r>
              <a:rPr lang="ar-SA" sz="2000" dirty="0" smtClean="0"/>
              <a:t>البحث </a:t>
            </a:r>
            <a:r>
              <a:rPr lang="ar-SA" sz="2000" dirty="0" err="1"/>
              <a:t>الأمبريقي</a:t>
            </a:r>
            <a:r>
              <a:rPr lang="ar-SA" sz="2000" dirty="0"/>
              <a:t>  </a:t>
            </a:r>
            <a:endParaRPr lang="fr-FR" sz="2000" dirty="0"/>
          </a:p>
          <a:p>
            <a:pPr algn="just" rtl="1"/>
            <a:r>
              <a:rPr lang="ar-SA" sz="2000" dirty="0"/>
              <a:t> </a:t>
            </a:r>
            <a:r>
              <a:rPr lang="ar-SA" sz="2000" dirty="0" smtClean="0"/>
              <a:t>البحث </a:t>
            </a:r>
            <a:r>
              <a:rPr lang="ar-SA" sz="2000" dirty="0"/>
              <a:t>الوثائقي</a:t>
            </a:r>
            <a:endParaRPr lang="fr-FR" sz="2000" dirty="0"/>
          </a:p>
          <a:p>
            <a:pPr algn="just" rtl="1"/>
            <a:r>
              <a:rPr lang="ar-SA" sz="2000" dirty="0"/>
              <a:t> </a:t>
            </a:r>
            <a:r>
              <a:rPr lang="ar-SA" sz="2000" dirty="0" smtClean="0"/>
              <a:t>البحث </a:t>
            </a:r>
            <a:r>
              <a:rPr lang="ar-SA" sz="2000" dirty="0"/>
              <a:t>القائم على الملاحظة </a:t>
            </a:r>
            <a:endParaRPr lang="fr-FR" sz="2000" dirty="0"/>
          </a:p>
          <a:p>
            <a:pPr algn="just" rtl="1"/>
            <a:r>
              <a:rPr lang="ar-SA" sz="2000" dirty="0"/>
              <a:t> </a:t>
            </a:r>
            <a:r>
              <a:rPr lang="ar-SA" sz="2000" dirty="0" smtClean="0"/>
              <a:t>البحث </a:t>
            </a:r>
            <a:r>
              <a:rPr lang="ar-SA" sz="2000" dirty="0"/>
              <a:t>التشاركي ( بالمشاركة )</a:t>
            </a:r>
            <a:endParaRPr lang="fr-FR" sz="2000" dirty="0"/>
          </a:p>
          <a:p>
            <a:pPr algn="just" rtl="1"/>
            <a:r>
              <a:rPr lang="ar-SA" sz="2000" dirty="0"/>
              <a:t> </a:t>
            </a:r>
            <a:r>
              <a:rPr lang="ar-SA" sz="2000" dirty="0" smtClean="0"/>
              <a:t>البحث </a:t>
            </a:r>
            <a:r>
              <a:rPr lang="ar-SA" sz="2000" dirty="0"/>
              <a:t>عبر الإنترنت</a:t>
            </a:r>
            <a:endParaRPr lang="fr-FR" sz="2000" dirty="0"/>
          </a:p>
          <a:p>
            <a:pPr algn="just"/>
            <a:endParaRPr lang="fr-FR" sz="2000" dirty="0"/>
          </a:p>
        </p:txBody>
      </p: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8"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9" dur="1000"/>
                                        <p:tgtEl>
                                          <p:spTgt spid="3">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 calcmode="lin" valueType="num">
                                      <p:cBhvr>
                                        <p:cTn id="84" dur="10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85" dur="1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86" dur="1000"/>
                                        <p:tgtEl>
                                          <p:spTgt spid="3">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 calcmode="lin" valueType="num">
                                      <p:cBhvr>
                                        <p:cTn id="91" dur="10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92" dur="10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93" dur="1000"/>
                                        <p:tgtEl>
                                          <p:spTgt spid="3">
                                            <p:txEl>
                                              <p:pRg st="12" end="12"/>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presetSubtype="0" fill="hold" grpId="0"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 calcmode="lin" valueType="num">
                                      <p:cBhvr>
                                        <p:cTn id="98" dur="1000" fill="hold"/>
                                        <p:tgtEl>
                                          <p:spTgt spid="3">
                                            <p:txEl>
                                              <p:pRg st="13" end="13"/>
                                            </p:txEl>
                                          </p:spTgt>
                                        </p:tgtEl>
                                        <p:attrNameLst>
                                          <p:attrName>ppt_w</p:attrName>
                                        </p:attrNameLst>
                                      </p:cBhvr>
                                      <p:tavLst>
                                        <p:tav tm="0">
                                          <p:val>
                                            <p:strVal val="#ppt_w*0.70"/>
                                          </p:val>
                                        </p:tav>
                                        <p:tav tm="100000">
                                          <p:val>
                                            <p:strVal val="#ppt_w"/>
                                          </p:val>
                                        </p:tav>
                                      </p:tavLst>
                                    </p:anim>
                                    <p:anim calcmode="lin" valueType="num">
                                      <p:cBhvr>
                                        <p:cTn id="99" dur="10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100" dur="1000"/>
                                        <p:tgtEl>
                                          <p:spTgt spid="3">
                                            <p:txEl>
                                              <p:pRg st="13" end="13"/>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5" presetClass="entr" presetSubtype="0" fill="hold" grpId="0" nodeType="clickEffect">
                                  <p:stCondLst>
                                    <p:cond delay="0"/>
                                  </p:stCondLst>
                                  <p:childTnLst>
                                    <p:set>
                                      <p:cBhvr>
                                        <p:cTn id="104" dur="1" fill="hold">
                                          <p:stCondLst>
                                            <p:cond delay="0"/>
                                          </p:stCondLst>
                                        </p:cTn>
                                        <p:tgtEl>
                                          <p:spTgt spid="3">
                                            <p:txEl>
                                              <p:pRg st="14" end="14"/>
                                            </p:txEl>
                                          </p:spTgt>
                                        </p:tgtEl>
                                        <p:attrNameLst>
                                          <p:attrName>style.visibility</p:attrName>
                                        </p:attrNameLst>
                                      </p:cBhvr>
                                      <p:to>
                                        <p:strVal val="visible"/>
                                      </p:to>
                                    </p:set>
                                    <p:anim calcmode="lin" valueType="num">
                                      <p:cBhvr>
                                        <p:cTn id="105" dur="1000" fill="hold"/>
                                        <p:tgtEl>
                                          <p:spTgt spid="3">
                                            <p:txEl>
                                              <p:pRg st="14" end="14"/>
                                            </p:txEl>
                                          </p:spTgt>
                                        </p:tgtEl>
                                        <p:attrNameLst>
                                          <p:attrName>ppt_w</p:attrName>
                                        </p:attrNameLst>
                                      </p:cBhvr>
                                      <p:tavLst>
                                        <p:tav tm="0">
                                          <p:val>
                                            <p:strVal val="#ppt_w*0.70"/>
                                          </p:val>
                                        </p:tav>
                                        <p:tav tm="100000">
                                          <p:val>
                                            <p:strVal val="#ppt_w"/>
                                          </p:val>
                                        </p:tav>
                                      </p:tavLst>
                                    </p:anim>
                                    <p:anim calcmode="lin" valueType="num">
                                      <p:cBhvr>
                                        <p:cTn id="106" dur="1000" fill="hold"/>
                                        <p:tgtEl>
                                          <p:spTgt spid="3">
                                            <p:txEl>
                                              <p:pRg st="14" end="14"/>
                                            </p:txEl>
                                          </p:spTgt>
                                        </p:tgtEl>
                                        <p:attrNameLst>
                                          <p:attrName>ppt_h</p:attrName>
                                        </p:attrNameLst>
                                      </p:cBhvr>
                                      <p:tavLst>
                                        <p:tav tm="0">
                                          <p:val>
                                            <p:strVal val="#ppt_h"/>
                                          </p:val>
                                        </p:tav>
                                        <p:tav tm="100000">
                                          <p:val>
                                            <p:strVal val="#ppt_h"/>
                                          </p:val>
                                        </p:tav>
                                      </p:tavLst>
                                    </p:anim>
                                    <p:animEffect transition="in" filter="fade">
                                      <p:cBhvr>
                                        <p:cTn id="107" dur="1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611560" y="620688"/>
            <a:ext cx="8229600" cy="5904656"/>
          </a:xfrm>
        </p:spPr>
        <p:txBody>
          <a:bodyPr>
            <a:normAutofit/>
          </a:bodyPr>
          <a:lstStyle/>
          <a:p>
            <a:pPr algn="just" rtl="1">
              <a:buNone/>
            </a:pPr>
            <a:r>
              <a:rPr lang="ar-SA" sz="2000" u="sng" dirty="0" smtClean="0"/>
              <a:t>التمييز </a:t>
            </a:r>
            <a:r>
              <a:rPr lang="ar-SA" sz="2000" u="sng" dirty="0"/>
              <a:t>بين الأنواع المختلفة من </a:t>
            </a:r>
            <a:r>
              <a:rPr lang="ar-SA" sz="2000" u="sng" dirty="0" smtClean="0"/>
              <a:t>البحوث</a:t>
            </a:r>
            <a:endParaRPr lang="fr-FR" sz="2000" u="sng" dirty="0" smtClean="0"/>
          </a:p>
          <a:p>
            <a:pPr algn="r" rtl="1">
              <a:buNone/>
            </a:pPr>
            <a:r>
              <a:rPr lang="ar-SA" sz="2000" dirty="0" smtClean="0"/>
              <a:t> </a:t>
            </a:r>
            <a:r>
              <a:rPr lang="fr-FR" sz="2000" dirty="0" smtClean="0"/>
              <a:t>	</a:t>
            </a:r>
            <a:r>
              <a:rPr lang="ar-SA" sz="2000" dirty="0" smtClean="0"/>
              <a:t>يوجد العديد من البحوث التي يمكن استخدامها للحصول على المعلومات والمعارف.  و لكل نوع من أنواع البحوث هذه مميزاتها وعيوبها،   على الرغم من أن الباحث حين يستخدمها يكون ذلك  في الغالب بغرض الاجابة  على  تساؤلات متباينة تؤرقه كباحث .</a:t>
            </a:r>
            <a:endParaRPr lang="fr-FR" sz="2000" dirty="0"/>
          </a:p>
          <a:p>
            <a:pPr algn="just" rtl="1">
              <a:buNone/>
            </a:pPr>
            <a:r>
              <a:rPr lang="fr-FR" sz="2000" dirty="0" smtClean="0">
                <a:latin typeface="Trebuchet MS"/>
              </a:rPr>
              <a:t>	</a:t>
            </a:r>
            <a:r>
              <a:rPr lang="ar-SA" sz="2000" dirty="0" smtClean="0">
                <a:latin typeface="Trebuchet MS"/>
              </a:rPr>
              <a:t>و تتعدد هذه الأنواع من  البحوث  و تتنوع بحسب طبيعة الميدان الذي ينتمي إليه الباحث ، و كذلك بحسب طبيعة  الموضوع الذي يتناوله الباحث بالدراسة و التمحيص . و من هذه الأنواع من البحوث نذكر لكم ما يلي :</a:t>
            </a:r>
            <a:endParaRPr lang="fr-FR" sz="2000" dirty="0" smtClean="0">
              <a:latin typeface="Trebuchet MS"/>
            </a:endParaRPr>
          </a:p>
          <a:p>
            <a:pPr algn="just" rtl="1">
              <a:buNone/>
            </a:pPr>
            <a:endParaRPr lang="fr-FR" sz="2000" dirty="0" smtClean="0">
              <a:latin typeface="Trebuchet MS"/>
            </a:endParaRPr>
          </a:p>
          <a:p>
            <a:pPr algn="just" rtl="1">
              <a:buFont typeface="Wingdings" panose="05000000000000000000" pitchFamily="2" charset="2"/>
              <a:buChar char="ü"/>
            </a:pPr>
            <a:r>
              <a:rPr lang="ar-SA" sz="2000" dirty="0" smtClean="0">
                <a:solidFill>
                  <a:srgbClr val="7030A0"/>
                </a:solidFill>
                <a:latin typeface="Trebuchet MS"/>
              </a:rPr>
              <a:t>البحث الوصفي </a:t>
            </a:r>
            <a:r>
              <a:rPr lang="ar-SA" sz="2000" dirty="0" smtClean="0">
                <a:latin typeface="Trebuchet MS"/>
              </a:rPr>
              <a:t>هو نوع من البحوث الذي يهدف إلى وصف ظاهرة ما أو مجتمع بحثي ما. فيمكن استخدامه مثلا لفهم خصائص المجتمع الذي نجري عليه البحث، أو لوصف ظاهرة من الظواهر التي تثير </a:t>
            </a:r>
            <a:r>
              <a:rPr lang="ar-SA" sz="2000" dirty="0" err="1" smtClean="0">
                <a:latin typeface="Trebuchet MS"/>
              </a:rPr>
              <a:t>إهتمام</a:t>
            </a:r>
            <a:r>
              <a:rPr lang="ar-SA" sz="2000" dirty="0" smtClean="0">
                <a:latin typeface="Trebuchet MS"/>
              </a:rPr>
              <a:t> و شغف الباحث للوصول إلى تفسير لها .  ويمكن إجراء البحث الوصفي باستخدام الأساليب الكمية أو النوعية ( الكيفية ).</a:t>
            </a:r>
            <a:endParaRPr lang="fr-FR" sz="2000" dirty="0" smtClean="0">
              <a:latin typeface="Trebuchet MS"/>
            </a:endParaRPr>
          </a:p>
          <a:p>
            <a:pPr algn="just" rtl="1">
              <a:buFont typeface="Wingdings" panose="05000000000000000000" pitchFamily="2" charset="2"/>
              <a:buChar char="ü"/>
            </a:pPr>
            <a:r>
              <a:rPr lang="ar-SA" sz="2000" dirty="0" smtClean="0">
                <a:solidFill>
                  <a:srgbClr val="7030A0"/>
                </a:solidFill>
              </a:rPr>
              <a:t>البحث </a:t>
            </a:r>
            <a:r>
              <a:rPr lang="ar-SA" sz="2000" dirty="0">
                <a:solidFill>
                  <a:srgbClr val="7030A0"/>
                </a:solidFill>
              </a:rPr>
              <a:t>التجريبي </a:t>
            </a:r>
            <a:r>
              <a:rPr lang="ar-SA" sz="2000" dirty="0"/>
              <a:t>هو نوع من البحوث الذي يهدف إلى اختبار الفرضية البحثية التي يكون الباحث قد صاغها على نحو مسبق  بناء على ملاحظاته ، أو قراءاته ، أو خبراته </a:t>
            </a:r>
            <a:endParaRPr lang="fr-FR" sz="2000" dirty="0" smtClean="0"/>
          </a:p>
          <a:p>
            <a:pPr algn="just" rtl="1">
              <a:buFont typeface="Wingdings" panose="05000000000000000000" pitchFamily="2" charset="2"/>
              <a:buChar char="ü"/>
            </a:pPr>
            <a:r>
              <a:rPr lang="ar-SA" sz="2000" dirty="0" smtClean="0">
                <a:solidFill>
                  <a:srgbClr val="7030A0"/>
                </a:solidFill>
              </a:rPr>
              <a:t>البحث </a:t>
            </a:r>
            <a:r>
              <a:rPr lang="ar-SA" sz="2000" dirty="0">
                <a:solidFill>
                  <a:srgbClr val="7030A0"/>
                </a:solidFill>
              </a:rPr>
              <a:t>النوعي </a:t>
            </a:r>
            <a:r>
              <a:rPr lang="ar-SA" sz="2000" dirty="0"/>
              <a:t>هو نوع من البحوث الذي يهدف إلى فهم تجارب وخبرات ووجهات نظر الأفراد. </a:t>
            </a:r>
            <a:r>
              <a:rPr lang="ar-SA" sz="2000" dirty="0" smtClean="0"/>
              <a:t>كما </a:t>
            </a:r>
            <a:r>
              <a:rPr lang="ar-SA" sz="2000" dirty="0"/>
              <a:t>يمكن استخدامه أيضا لفهم دوافع ومعتقدات ومواقف </a:t>
            </a:r>
            <a:r>
              <a:rPr lang="ar-SA" sz="2000" dirty="0" smtClean="0"/>
              <a:t>الأفراد.</a:t>
            </a:r>
          </a:p>
          <a:p>
            <a:pPr algn="just" rtl="1">
              <a:buFont typeface="Wingdings" panose="05000000000000000000" pitchFamily="2" charset="2"/>
              <a:buChar char="ü"/>
            </a:pPr>
            <a:r>
              <a:rPr lang="ar-SA" sz="2000" dirty="0" smtClean="0">
                <a:solidFill>
                  <a:srgbClr val="7030A0"/>
                </a:solidFill>
              </a:rPr>
              <a:t>البحث الكمي </a:t>
            </a:r>
            <a:r>
              <a:rPr lang="ar-SA" sz="2000" dirty="0" smtClean="0"/>
              <a:t>هو نوع من البحوث الذي يهدف إلى قياس وتحليل البيانات التي نتحصل عليها  بطريقة كمية. كما يمكن استخدامه أيضا  لفهم الاتجاهات والعلاقة بين المتغيرات</a:t>
            </a:r>
            <a:endParaRPr lang="fr-FR" sz="2000" b="1" dirty="0" smtClean="0"/>
          </a:p>
        </p:txBody>
      </p:sp>
    </p:spTree>
    <p:extLst>
      <p:ext uri="{BB962C8B-B14F-4D97-AF65-F5344CB8AC3E}">
        <p14:creationId xmlns:p14="http://schemas.microsoft.com/office/powerpoint/2010/main" val="2065500540"/>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611560" y="620688"/>
            <a:ext cx="8229600" cy="5904656"/>
          </a:xfrm>
        </p:spPr>
        <p:txBody>
          <a:bodyPr>
            <a:normAutofit lnSpcReduction="10000"/>
          </a:bodyPr>
          <a:lstStyle/>
          <a:p>
            <a:pPr algn="just" rtl="1">
              <a:buNone/>
            </a:pPr>
            <a:r>
              <a:rPr lang="ar-SA" sz="2000" u="sng" dirty="0" smtClean="0"/>
              <a:t>التمييز </a:t>
            </a:r>
            <a:r>
              <a:rPr lang="ar-SA" sz="2000" u="sng" dirty="0"/>
              <a:t>بين الأنواع المختلفة من </a:t>
            </a:r>
            <a:r>
              <a:rPr lang="ar-SA" sz="2000" u="sng" dirty="0" smtClean="0"/>
              <a:t>البحوث</a:t>
            </a:r>
            <a:endParaRPr lang="fr-FR" sz="2000" u="sng" dirty="0" smtClean="0"/>
          </a:p>
          <a:p>
            <a:pPr algn="just" rtl="1">
              <a:lnSpc>
                <a:spcPct val="150000"/>
              </a:lnSpc>
              <a:buFont typeface="Wingdings" panose="05000000000000000000" pitchFamily="2" charset="2"/>
              <a:buChar char="ü"/>
            </a:pPr>
            <a:r>
              <a:rPr lang="ar-SA" sz="2000" dirty="0" smtClean="0">
                <a:solidFill>
                  <a:srgbClr val="7030A0"/>
                </a:solidFill>
              </a:rPr>
              <a:t>البحث </a:t>
            </a:r>
            <a:r>
              <a:rPr lang="ar-SA" sz="2000" dirty="0">
                <a:solidFill>
                  <a:srgbClr val="7030A0"/>
                </a:solidFill>
              </a:rPr>
              <a:t>المنهجي </a:t>
            </a:r>
            <a:r>
              <a:rPr lang="ar-SA" sz="2000" dirty="0"/>
              <a:t>هو نوع من البحوث الذي يرتكز على تقويم وتحسين أساليب وتقنيات البحث. و قد يشمل ذلك تقييم و تحسين الأساليب والتقنيات المستخدمة في جمع البيانات وتحليلها. </a:t>
            </a:r>
            <a:endParaRPr lang="fr-FR" sz="2000" dirty="0" smtClean="0"/>
          </a:p>
          <a:p>
            <a:pPr algn="just" rtl="1">
              <a:lnSpc>
                <a:spcPct val="150000"/>
              </a:lnSpc>
              <a:buFont typeface="Wingdings" panose="05000000000000000000" pitchFamily="2" charset="2"/>
              <a:buChar char="ü"/>
            </a:pPr>
            <a:r>
              <a:rPr lang="ar-SA" sz="2000" dirty="0" smtClean="0">
                <a:solidFill>
                  <a:srgbClr val="7030A0"/>
                </a:solidFill>
              </a:rPr>
              <a:t>البحث </a:t>
            </a:r>
            <a:r>
              <a:rPr lang="ar-SA" sz="2000" dirty="0" err="1">
                <a:solidFill>
                  <a:srgbClr val="7030A0"/>
                </a:solidFill>
              </a:rPr>
              <a:t>الأمبريقي</a:t>
            </a:r>
            <a:r>
              <a:rPr lang="ar-SA" sz="2000" dirty="0">
                <a:solidFill>
                  <a:srgbClr val="7030A0"/>
                </a:solidFill>
              </a:rPr>
              <a:t> </a:t>
            </a:r>
            <a:r>
              <a:rPr lang="ar-SA" sz="2000" dirty="0"/>
              <a:t>هو نوع من البحوث الذي يتضمن جمع البيانات من الملاحظات والتجارب.  و قد يشمل </a:t>
            </a:r>
            <a:r>
              <a:rPr lang="ar-SA" sz="2000" dirty="0" smtClean="0"/>
              <a:t>ذلك </a:t>
            </a:r>
            <a:r>
              <a:rPr lang="ar-SA" sz="2000" dirty="0"/>
              <a:t>الدراسات الميدانية والاستطلاعية والتجارب </a:t>
            </a:r>
            <a:r>
              <a:rPr lang="ar-SA" sz="2000" dirty="0" smtClean="0"/>
              <a:t>والاختبارات</a:t>
            </a:r>
            <a:endParaRPr lang="fr-FR" sz="2000" dirty="0" smtClean="0"/>
          </a:p>
          <a:p>
            <a:pPr algn="just" rtl="1">
              <a:lnSpc>
                <a:spcPct val="150000"/>
              </a:lnSpc>
              <a:buFont typeface="Wingdings" panose="05000000000000000000" pitchFamily="2" charset="2"/>
              <a:buChar char="ü"/>
            </a:pPr>
            <a:r>
              <a:rPr lang="ar-DZ" sz="2000" dirty="0" smtClean="0"/>
              <a:t>ا</a:t>
            </a:r>
            <a:r>
              <a:rPr lang="ar-SA" sz="2000" dirty="0" smtClean="0">
                <a:solidFill>
                  <a:srgbClr val="7030A0"/>
                </a:solidFill>
              </a:rPr>
              <a:t>لبحث </a:t>
            </a:r>
            <a:r>
              <a:rPr lang="ar-SA" sz="2000" dirty="0">
                <a:solidFill>
                  <a:srgbClr val="7030A0"/>
                </a:solidFill>
              </a:rPr>
              <a:t>المكتبي أو </a:t>
            </a:r>
            <a:r>
              <a:rPr lang="ar-SA" sz="2000" dirty="0" smtClean="0">
                <a:solidFill>
                  <a:srgbClr val="7030A0"/>
                </a:solidFill>
              </a:rPr>
              <a:t>الوثائقي </a:t>
            </a:r>
            <a:r>
              <a:rPr lang="ar-SA" sz="2000" dirty="0"/>
              <a:t>هو نوع من البحوث التي تتضمن جمع المعلومات من المستندات الموجودة، مثل الكتب والمقالات والتقارير والمواقع الإلكترونية وقواعد البيانات </a:t>
            </a:r>
            <a:r>
              <a:rPr lang="ar-SA" sz="2000" dirty="0" smtClean="0"/>
              <a:t>المختلفة.</a:t>
            </a:r>
            <a:endParaRPr lang="fr-FR" sz="2000" dirty="0"/>
          </a:p>
          <a:p>
            <a:pPr algn="just" rtl="1">
              <a:lnSpc>
                <a:spcPct val="150000"/>
              </a:lnSpc>
              <a:buFont typeface="Wingdings" panose="05000000000000000000" pitchFamily="2" charset="2"/>
              <a:buChar char="ü"/>
            </a:pPr>
            <a:r>
              <a:rPr lang="ar-SA" sz="2000" dirty="0" smtClean="0">
                <a:solidFill>
                  <a:srgbClr val="7030A0"/>
                </a:solidFill>
              </a:rPr>
              <a:t>البحث </a:t>
            </a:r>
            <a:r>
              <a:rPr lang="ar-SA" sz="2000" dirty="0">
                <a:solidFill>
                  <a:srgbClr val="7030A0"/>
                </a:solidFill>
              </a:rPr>
              <a:t>القائم على الملاحظة </a:t>
            </a:r>
            <a:r>
              <a:rPr lang="ar-SA" sz="2000" dirty="0"/>
              <a:t>هو </a:t>
            </a:r>
            <a:r>
              <a:rPr lang="ar-DZ" sz="2000" dirty="0" smtClean="0"/>
              <a:t>نوع  من البحث يستعمل</a:t>
            </a:r>
            <a:r>
              <a:rPr lang="ar-SA" sz="2000" dirty="0" smtClean="0"/>
              <a:t> </a:t>
            </a:r>
            <a:r>
              <a:rPr lang="ar-SA" sz="2000" dirty="0"/>
              <a:t>لملاحظة السلوكيات ورصد الأحداث والوقائع </a:t>
            </a:r>
            <a:r>
              <a:rPr lang="ar-SA" sz="2000" dirty="0" smtClean="0"/>
              <a:t>وتوثيقها.</a:t>
            </a:r>
            <a:endParaRPr lang="fr-FR" sz="2000" dirty="0"/>
          </a:p>
          <a:p>
            <a:pPr algn="just" rtl="1">
              <a:lnSpc>
                <a:spcPct val="150000"/>
              </a:lnSpc>
              <a:buFont typeface="Wingdings" panose="05000000000000000000" pitchFamily="2" charset="2"/>
              <a:buChar char="ü"/>
            </a:pPr>
            <a:r>
              <a:rPr lang="ar-SA" sz="2000" dirty="0" smtClean="0">
                <a:solidFill>
                  <a:srgbClr val="7030A0"/>
                </a:solidFill>
              </a:rPr>
              <a:t>البحث </a:t>
            </a:r>
            <a:r>
              <a:rPr lang="ar-SA" sz="2000" dirty="0">
                <a:solidFill>
                  <a:srgbClr val="7030A0"/>
                </a:solidFill>
              </a:rPr>
              <a:t>التشاركي </a:t>
            </a:r>
            <a:r>
              <a:rPr lang="ar-SA" sz="2000" dirty="0"/>
              <a:t>(</a:t>
            </a:r>
            <a:r>
              <a:rPr lang="ar-DZ" sz="2000" dirty="0"/>
              <a:t>البحث </a:t>
            </a:r>
            <a:r>
              <a:rPr lang="ar-SA" sz="2000" dirty="0"/>
              <a:t>بالمشاركة) هو أسلوب بحثي يستدعي إشراك المشاركين في عملية وسيرورة </a:t>
            </a:r>
            <a:r>
              <a:rPr lang="ar-SA" sz="2000" dirty="0" smtClean="0"/>
              <a:t>البحث</a:t>
            </a:r>
            <a:endParaRPr lang="fr-FR" sz="2000" dirty="0"/>
          </a:p>
          <a:p>
            <a:pPr algn="just" rtl="1">
              <a:lnSpc>
                <a:spcPct val="150000"/>
              </a:lnSpc>
              <a:buFont typeface="Wingdings" panose="05000000000000000000" pitchFamily="2" charset="2"/>
              <a:buChar char="ü"/>
            </a:pPr>
            <a:r>
              <a:rPr lang="ar-SA" sz="2000" dirty="0" smtClean="0">
                <a:solidFill>
                  <a:srgbClr val="7030A0"/>
                </a:solidFill>
              </a:rPr>
              <a:t>البحث </a:t>
            </a:r>
            <a:r>
              <a:rPr lang="ar-SA" sz="2000" dirty="0">
                <a:solidFill>
                  <a:srgbClr val="7030A0"/>
                </a:solidFill>
              </a:rPr>
              <a:t>عبر الإنترنت </a:t>
            </a:r>
            <a:r>
              <a:rPr lang="ar-SA" sz="2000" dirty="0"/>
              <a:t>هو نوع من البحوث الذي تستخدم فيه الأدوات الرقمية لجمع المعلومات والبيانات.  وقد يشمل ذلك استطلاعات الرأي والتحقيقات والمقابلات عبر الإنترنت. </a:t>
            </a:r>
            <a:endParaRPr lang="fr-FR" sz="2000"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179512" y="548680"/>
            <a:ext cx="8841160" cy="5904656"/>
          </a:xfrm>
        </p:spPr>
        <p:txBody>
          <a:bodyPr>
            <a:normAutofit/>
          </a:bodyPr>
          <a:lstStyle/>
          <a:p>
            <a:pPr marL="109728" indent="0" algn="just" rtl="1">
              <a:lnSpc>
                <a:spcPct val="150000"/>
              </a:lnSpc>
              <a:buNone/>
            </a:pPr>
            <a:endParaRPr lang="ar-DZ" sz="2000" b="1" dirty="0" smtClean="0"/>
          </a:p>
          <a:p>
            <a:pPr marL="109728" indent="0" algn="just" rtl="1">
              <a:lnSpc>
                <a:spcPct val="150000"/>
              </a:lnSpc>
              <a:buNone/>
            </a:pPr>
            <a:r>
              <a:rPr lang="ar-SA" sz="2000" b="1" dirty="0" smtClean="0"/>
              <a:t>1.1 </a:t>
            </a:r>
            <a:r>
              <a:rPr lang="ar-SA" sz="2000" b="1" dirty="0"/>
              <a:t>أنواع البحوث حسب كل ميدان تكوين</a:t>
            </a:r>
            <a:r>
              <a:rPr lang="ar-SA" sz="2000" b="1" dirty="0" smtClean="0"/>
              <a:t>:</a:t>
            </a:r>
            <a:endParaRPr lang="ar-DZ" sz="2000" b="1" dirty="0" smtClean="0"/>
          </a:p>
          <a:p>
            <a:pPr algn="just" rtl="1">
              <a:lnSpc>
                <a:spcPct val="150000"/>
              </a:lnSpc>
              <a:buFont typeface="Wingdings" panose="05000000000000000000" pitchFamily="2" charset="2"/>
              <a:buChar char="§"/>
            </a:pPr>
            <a:r>
              <a:rPr lang="fr-FR" sz="2000" dirty="0"/>
              <a:t> </a:t>
            </a:r>
            <a:r>
              <a:rPr lang="ar-SA" sz="2000" dirty="0" smtClean="0"/>
              <a:t>فعلى </a:t>
            </a:r>
            <a:r>
              <a:rPr lang="ar-SA" sz="2000" dirty="0"/>
              <a:t>سبيل المثال </a:t>
            </a:r>
            <a:r>
              <a:rPr lang="ar-SA" sz="2000" b="1" dirty="0"/>
              <a:t>في ميدان العلوم الاجتماعية</a:t>
            </a:r>
            <a:r>
              <a:rPr lang="ar-SA" sz="2000" dirty="0"/>
              <a:t>، يمكن للباحثين القيام ببحث نوعي (كيفي) أو </a:t>
            </a:r>
            <a:r>
              <a:rPr lang="ar-SA" sz="2000" dirty="0" smtClean="0"/>
              <a:t>كمي.</a:t>
            </a:r>
            <a:endParaRPr lang="ar-DZ" sz="2000" dirty="0"/>
          </a:p>
          <a:p>
            <a:pPr algn="just" rtl="1">
              <a:lnSpc>
                <a:spcPct val="150000"/>
              </a:lnSpc>
              <a:buFont typeface="Wingdings" panose="05000000000000000000" pitchFamily="2" charset="2"/>
              <a:buChar char="§"/>
            </a:pPr>
            <a:r>
              <a:rPr lang="ar-SA" sz="2000" b="1" dirty="0" smtClean="0"/>
              <a:t>و </a:t>
            </a:r>
            <a:r>
              <a:rPr lang="ar-SA" sz="2000" b="1" dirty="0"/>
              <a:t>في ميدان الهندسة</a:t>
            </a:r>
            <a:r>
              <a:rPr lang="ar-SA" sz="2000" dirty="0"/>
              <a:t>، يمكن للباحثين إجراء بحوث تجريبية، مثل كيفية استجابة الأنظمة والمواد للظروف المختلفة</a:t>
            </a:r>
            <a:r>
              <a:rPr lang="ar-SA" sz="2000" dirty="0" smtClean="0"/>
              <a:t>.</a:t>
            </a:r>
            <a:endParaRPr lang="ar-DZ" sz="2000" dirty="0" smtClean="0"/>
          </a:p>
          <a:p>
            <a:pPr algn="just" rtl="1">
              <a:lnSpc>
                <a:spcPct val="150000"/>
              </a:lnSpc>
              <a:buFont typeface="Wingdings" panose="05000000000000000000" pitchFamily="2" charset="2"/>
              <a:buChar char="§"/>
            </a:pPr>
            <a:r>
              <a:rPr lang="ar-SA" sz="2000" b="1" dirty="0"/>
              <a:t>أما في ميدان الاقتصاد</a:t>
            </a:r>
            <a:r>
              <a:rPr lang="ar-SA" sz="2000" dirty="0"/>
              <a:t> ،  فيمكن للباحثين إجراء بحوث تحليلية ، وهي بحوث و دراسات ترمي إلى دراسة  </a:t>
            </a:r>
            <a:r>
              <a:rPr lang="ar-SA" sz="2000" dirty="0" smtClean="0"/>
              <a:t>الاتجاهات </a:t>
            </a:r>
            <a:r>
              <a:rPr lang="ar-SA" sz="2000" dirty="0"/>
              <a:t>والعلاقة بين  مختلف المتغيرات الاقتصادية</a:t>
            </a:r>
            <a:r>
              <a:rPr lang="ar-SA" sz="2000" dirty="0" smtClean="0"/>
              <a:t>.</a:t>
            </a:r>
            <a:endParaRPr lang="ar-DZ" sz="2000" dirty="0" smtClean="0"/>
          </a:p>
          <a:p>
            <a:pPr algn="just" rtl="1">
              <a:lnSpc>
                <a:spcPct val="150000"/>
              </a:lnSpc>
              <a:buFont typeface="Wingdings" panose="05000000000000000000" pitchFamily="2" charset="2"/>
              <a:buChar char="§"/>
            </a:pPr>
            <a:r>
              <a:rPr lang="ar-SA" sz="2000" b="1" dirty="0"/>
              <a:t>و في ميدان علوم الكمبيوتر</a:t>
            </a:r>
            <a:r>
              <a:rPr lang="ar-SA" sz="2000" dirty="0"/>
              <a:t> ( </a:t>
            </a:r>
            <a:r>
              <a:rPr lang="ar-SA" sz="2000" b="1" dirty="0"/>
              <a:t>الإعلام الآلي</a:t>
            </a:r>
            <a:r>
              <a:rPr lang="ar-SA" sz="2000" dirty="0"/>
              <a:t> ) ، يمكن للباحثين إجراء بحوث و دراسات في كيفية استخدام الخوارزميات </a:t>
            </a:r>
            <a:r>
              <a:rPr lang="ar-SA" sz="2000" dirty="0" smtClean="0"/>
              <a:t>لحل</a:t>
            </a:r>
            <a:r>
              <a:rPr lang="ar-DZ" sz="2000" dirty="0" smtClean="0"/>
              <a:t> مختلف</a:t>
            </a:r>
            <a:r>
              <a:rPr lang="ar-SA" sz="2000" dirty="0" smtClean="0"/>
              <a:t> المشكلات</a:t>
            </a:r>
            <a:r>
              <a:rPr lang="ar-DZ" sz="2000" dirty="0" smtClean="0"/>
              <a:t> ذات العلاقة بهذا الميدان </a:t>
            </a:r>
            <a:r>
              <a:rPr lang="ar-SA" sz="2000" dirty="0" smtClean="0"/>
              <a:t>. </a:t>
            </a:r>
            <a:endParaRPr lang="fr-FR" sz="2000" dirty="0" smtClean="0"/>
          </a:p>
        </p:txBody>
      </p:sp>
    </p:spTree>
    <p:extLst>
      <p:ext uri="{BB962C8B-B14F-4D97-AF65-F5344CB8AC3E}">
        <p14:creationId xmlns:p14="http://schemas.microsoft.com/office/powerpoint/2010/main" val="559392871"/>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179512" y="548680"/>
            <a:ext cx="8841160" cy="5904656"/>
          </a:xfrm>
        </p:spPr>
        <p:txBody>
          <a:bodyPr>
            <a:normAutofit/>
          </a:bodyPr>
          <a:lstStyle/>
          <a:p>
            <a:pPr marL="109728" indent="0" algn="r" rtl="1">
              <a:buNone/>
            </a:pPr>
            <a:r>
              <a:rPr lang="ar-SA" sz="2000" dirty="0"/>
              <a:t> </a:t>
            </a:r>
            <a:r>
              <a:rPr lang="fr-FR" sz="2000" dirty="0" smtClean="0"/>
              <a:t>1.2 </a:t>
            </a:r>
            <a:r>
              <a:rPr lang="ar-SA" sz="2000" b="1" u="sng" dirty="0" smtClean="0"/>
              <a:t>مدخل </a:t>
            </a:r>
            <a:r>
              <a:rPr lang="ar-SA" sz="2000" b="1" u="sng" dirty="0"/>
              <a:t>تطبيقي لمنهجية المقاربة </a:t>
            </a:r>
            <a:r>
              <a:rPr lang="ar-SA" sz="2000" b="1" u="sng" dirty="0" err="1"/>
              <a:t>الديداكتيكية</a:t>
            </a:r>
            <a:r>
              <a:rPr lang="ar-SA" sz="2000" dirty="0"/>
              <a:t> </a:t>
            </a:r>
            <a:endParaRPr lang="fr-FR" sz="2000" dirty="0"/>
          </a:p>
          <a:p>
            <a:pPr marL="109728" indent="0" algn="r" rtl="1">
              <a:buNone/>
            </a:pPr>
            <a:r>
              <a:rPr lang="ar-SA" sz="2000" dirty="0"/>
              <a:t>(</a:t>
            </a:r>
            <a:r>
              <a:rPr lang="ar-SA" sz="2000" u="sng" dirty="0"/>
              <a:t>الهدف</a:t>
            </a:r>
            <a:r>
              <a:rPr lang="ar-SA" sz="2000" dirty="0"/>
              <a:t> / الأهداف)</a:t>
            </a:r>
            <a:endParaRPr lang="fr-FR" sz="2000" dirty="0"/>
          </a:p>
          <a:p>
            <a:pPr marL="109728" indent="0" algn="r" rtl="1">
              <a:buNone/>
            </a:pPr>
            <a:r>
              <a:rPr lang="ar-SA" sz="2000" dirty="0" smtClean="0"/>
              <a:t>تهدف </a:t>
            </a:r>
            <a:r>
              <a:rPr lang="ar-SA" sz="2000" dirty="0"/>
              <a:t>هذه الدروس الإلزامية الموجهة إلى طلاب الدكتوراه إلى تطوير صرامة التفكير لديهم وتنمية روحهم العلمية.  وسيحققون هذا الهدف من خلال التعلم النظري الأساسي والقاعدي الممنوح لهم على مدار سنتهم التكوينية والذي سيكون مدعما أيضا بالتمارين العملية</a:t>
            </a:r>
            <a:r>
              <a:rPr lang="ar-SA" sz="2000" dirty="0" smtClean="0"/>
              <a:t>.</a:t>
            </a:r>
            <a:endParaRPr lang="fr-FR" sz="2000" dirty="0"/>
          </a:p>
          <a:p>
            <a:pPr marL="109728" indent="0" algn="r" rtl="1">
              <a:buNone/>
            </a:pPr>
            <a:r>
              <a:rPr lang="ar-SA" sz="2000" u="sng" dirty="0"/>
              <a:t>الأهداف:</a:t>
            </a:r>
            <a:endParaRPr lang="fr-FR" sz="2000" dirty="0"/>
          </a:p>
          <a:p>
            <a:pPr marL="109728" indent="0" algn="r" rtl="1">
              <a:buNone/>
            </a:pPr>
            <a:r>
              <a:rPr lang="ar-SA" sz="2000" dirty="0" smtClean="0"/>
              <a:t>في </a:t>
            </a:r>
            <a:r>
              <a:rPr lang="ar-SA" sz="2000" dirty="0"/>
              <a:t>نهاية هذه الدروس في منهجية العلوم الإنسانية، سيكون الطالب قادرًا على:</a:t>
            </a:r>
            <a:endParaRPr lang="fr-FR" sz="2000" dirty="0"/>
          </a:p>
          <a:p>
            <a:pPr lvl="0" algn="r" rtl="1">
              <a:buFont typeface="Wingdings" panose="05000000000000000000" pitchFamily="2" charset="2"/>
              <a:buChar char="§"/>
            </a:pPr>
            <a:r>
              <a:rPr lang="ar-SA" sz="2000" dirty="0" smtClean="0"/>
              <a:t>شرح </a:t>
            </a:r>
            <a:r>
              <a:rPr lang="ar-SA" sz="2000" dirty="0"/>
              <a:t>المراحل المختلفة والمفاهيم الأساسية للطريقة العلمية بكلمات </a:t>
            </a:r>
            <a:r>
              <a:rPr lang="ar-SA" sz="2000" dirty="0" smtClean="0"/>
              <a:t>مناسبة.</a:t>
            </a:r>
            <a:endParaRPr lang="fr-FR" sz="2000" dirty="0"/>
          </a:p>
          <a:p>
            <a:pPr lvl="0" algn="r" rtl="1">
              <a:buFont typeface="Wingdings" panose="05000000000000000000" pitchFamily="2" charset="2"/>
              <a:buChar char="§"/>
            </a:pPr>
            <a:r>
              <a:rPr lang="ar-SA" sz="2000" dirty="0" smtClean="0"/>
              <a:t>التعرف </a:t>
            </a:r>
            <a:r>
              <a:rPr lang="ar-SA" sz="2000" dirty="0"/>
              <a:t>على طرق البحث العلمي الرئيسية في </a:t>
            </a:r>
            <a:r>
              <a:rPr lang="ar-SA" sz="2000" dirty="0" smtClean="0"/>
              <a:t>العلوم</a:t>
            </a:r>
            <a:r>
              <a:rPr lang="ar-DZ" sz="2000" dirty="0" smtClean="0"/>
              <a:t> الإنسانية </a:t>
            </a:r>
            <a:r>
              <a:rPr lang="ar-SA" sz="2000" dirty="0" smtClean="0"/>
              <a:t> </a:t>
            </a:r>
            <a:r>
              <a:rPr lang="ar-SA" sz="2000" dirty="0"/>
              <a:t>وكذلك التقنيات الأساسية المناسبة مع هذه الأساليب </a:t>
            </a:r>
            <a:r>
              <a:rPr lang="ar-SA" sz="2000" dirty="0" smtClean="0"/>
              <a:t>المختلفة</a:t>
            </a:r>
            <a:endParaRPr lang="fr-FR" sz="2000" dirty="0"/>
          </a:p>
          <a:p>
            <a:pPr lvl="0" algn="r" rtl="1">
              <a:buFont typeface="Wingdings" panose="05000000000000000000" pitchFamily="2" charset="2"/>
              <a:buChar char="§"/>
            </a:pPr>
            <a:r>
              <a:rPr lang="ar-SA" sz="2000" dirty="0" smtClean="0"/>
              <a:t>شرح </a:t>
            </a:r>
            <a:r>
              <a:rPr lang="ar-SA" sz="2000" dirty="0"/>
              <a:t>الإجراءات المنطقية والممارسات الخاصة المطبقة ضمن (داخل) مختلف طرائق البحث في العلوم </a:t>
            </a:r>
            <a:r>
              <a:rPr lang="ar-SA" sz="2000" dirty="0" smtClean="0"/>
              <a:t>الإنسانية.</a:t>
            </a:r>
            <a:endParaRPr lang="fr-FR" sz="2000" dirty="0"/>
          </a:p>
          <a:p>
            <a:pPr lvl="0" algn="r" rtl="1">
              <a:buFont typeface="Wingdings" panose="05000000000000000000" pitchFamily="2" charset="2"/>
              <a:buChar char="§"/>
            </a:pPr>
            <a:r>
              <a:rPr lang="ar-DZ" sz="2000" dirty="0"/>
              <a:t>ت</a:t>
            </a:r>
            <a:r>
              <a:rPr lang="ar-SA" sz="2000" dirty="0" smtClean="0"/>
              <a:t>فسير </a:t>
            </a:r>
            <a:r>
              <a:rPr lang="ar-SA" sz="2000" dirty="0"/>
              <a:t>نتائج البحوث العلمية في ميدان العلوم </a:t>
            </a:r>
            <a:r>
              <a:rPr lang="ar-SA" sz="2000" dirty="0" smtClean="0"/>
              <a:t>الإنسانية.</a:t>
            </a:r>
            <a:endParaRPr lang="ar-DZ" sz="2000" dirty="0"/>
          </a:p>
          <a:p>
            <a:pPr lvl="0" algn="r" rtl="1">
              <a:buFont typeface="Wingdings" panose="05000000000000000000" pitchFamily="2" charset="2"/>
              <a:buChar char="§"/>
            </a:pPr>
            <a:r>
              <a:rPr lang="ar-SA" sz="2000" dirty="0" smtClean="0"/>
              <a:t>إجراء </a:t>
            </a:r>
            <a:r>
              <a:rPr lang="ar-SA" sz="2000" dirty="0"/>
              <a:t>بحث علمي دقيق بإتباع الإجراءات الأساسية الخاصة بإحدى الطرائق العلمية. </a:t>
            </a:r>
            <a:endParaRPr lang="ar-DZ" sz="2000" dirty="0"/>
          </a:p>
          <a:p>
            <a:pPr lvl="0" algn="r" rtl="1">
              <a:buFont typeface="Wingdings" panose="05000000000000000000" pitchFamily="2" charset="2"/>
              <a:buChar char="§"/>
            </a:pPr>
            <a:r>
              <a:rPr lang="ar-SA" sz="2000" dirty="0" smtClean="0"/>
              <a:t>كتابة </a:t>
            </a:r>
            <a:r>
              <a:rPr lang="ar-SA" sz="2000" dirty="0"/>
              <a:t>تقرير علمي وفقًا للقواعد المتعارف عليها.</a:t>
            </a:r>
            <a:endParaRPr lang="fr-FR" sz="2000" dirty="0"/>
          </a:p>
          <a:p>
            <a:pPr marL="109728" indent="0" algn="r" rtl="1">
              <a:lnSpc>
                <a:spcPct val="150000"/>
              </a:lnSpc>
              <a:buNone/>
            </a:pPr>
            <a:endParaRPr lang="ar-DZ" sz="2000" b="1" dirty="0" smtClean="0"/>
          </a:p>
        </p:txBody>
      </p:sp>
    </p:spTree>
    <p:extLst>
      <p:ext uri="{BB962C8B-B14F-4D97-AF65-F5344CB8AC3E}">
        <p14:creationId xmlns:p14="http://schemas.microsoft.com/office/powerpoint/2010/main" val="702718870"/>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179512" y="548680"/>
            <a:ext cx="8841160" cy="5904656"/>
          </a:xfrm>
        </p:spPr>
        <p:txBody>
          <a:bodyPr>
            <a:noAutofit/>
          </a:bodyPr>
          <a:lstStyle/>
          <a:p>
            <a:pPr marL="109728" indent="0" algn="r" rtl="1">
              <a:buNone/>
            </a:pPr>
            <a:r>
              <a:rPr lang="ar-SA" sz="2000" dirty="0"/>
              <a:t> </a:t>
            </a:r>
            <a:endParaRPr lang="ar-DZ" sz="2000" dirty="0" smtClean="0"/>
          </a:p>
          <a:p>
            <a:pPr marL="109728" indent="0" algn="r" rtl="1">
              <a:buNone/>
            </a:pPr>
            <a:r>
              <a:rPr lang="fr-FR" sz="2000" dirty="0" smtClean="0"/>
              <a:t>1.2 </a:t>
            </a:r>
            <a:r>
              <a:rPr lang="ar-SA" sz="2000" u="sng" dirty="0" smtClean="0"/>
              <a:t>مدخل </a:t>
            </a:r>
            <a:r>
              <a:rPr lang="ar-SA" sz="2000" u="sng" dirty="0"/>
              <a:t>تطبيقي لمنهجية المقاربة </a:t>
            </a:r>
            <a:r>
              <a:rPr lang="ar-SA" sz="2000" u="sng" dirty="0" err="1"/>
              <a:t>الديداكتيكية</a:t>
            </a:r>
            <a:r>
              <a:rPr lang="ar-SA" sz="2000" dirty="0"/>
              <a:t> </a:t>
            </a:r>
            <a:endParaRPr lang="fr-FR" sz="2000" dirty="0"/>
          </a:p>
          <a:p>
            <a:pPr marL="109728" indent="0" algn="r" rtl="1">
              <a:buNone/>
            </a:pPr>
            <a:r>
              <a:rPr lang="ar-DZ" sz="2000" dirty="0" smtClean="0"/>
              <a:t>(</a:t>
            </a:r>
            <a:r>
              <a:rPr lang="ar-SA" sz="2000" dirty="0" smtClean="0"/>
              <a:t>المحتوى</a:t>
            </a:r>
            <a:r>
              <a:rPr lang="ar-DZ" sz="2000" dirty="0" smtClean="0"/>
              <a:t>)</a:t>
            </a:r>
            <a:endParaRPr lang="fr-FR" sz="2000" dirty="0"/>
          </a:p>
          <a:p>
            <a:pPr marL="109728" indent="0" algn="r" rtl="1">
              <a:buNone/>
            </a:pPr>
            <a:r>
              <a:rPr lang="ar-SA" sz="2000" b="1" dirty="0">
                <a:solidFill>
                  <a:srgbClr val="7030A0"/>
                </a:solidFill>
              </a:rPr>
              <a:t>النموذج القاعدي:</a:t>
            </a:r>
            <a:endParaRPr lang="fr-FR" sz="2000" b="1" dirty="0">
              <a:solidFill>
                <a:srgbClr val="7030A0"/>
              </a:solidFill>
            </a:endParaRPr>
          </a:p>
          <a:p>
            <a:pPr lvl="0" algn="r" rtl="1"/>
            <a:r>
              <a:rPr lang="ar-SA" sz="2000" dirty="0"/>
              <a:t>الملاحظة </a:t>
            </a:r>
            <a:endParaRPr lang="fr-FR" sz="2000" dirty="0"/>
          </a:p>
          <a:p>
            <a:pPr lvl="0" algn="r" rtl="1"/>
            <a:r>
              <a:rPr lang="ar-SA" sz="2000" dirty="0"/>
              <a:t>الفرضيات  </a:t>
            </a:r>
            <a:endParaRPr lang="fr-FR" sz="2000" dirty="0"/>
          </a:p>
          <a:p>
            <a:pPr lvl="0" algn="r" rtl="1"/>
            <a:r>
              <a:rPr lang="ar-SA" sz="2000" dirty="0"/>
              <a:t> التجريب</a:t>
            </a:r>
            <a:endParaRPr lang="fr-FR" sz="2000" dirty="0"/>
          </a:p>
          <a:p>
            <a:pPr lvl="0" algn="r" rtl="1"/>
            <a:r>
              <a:rPr lang="ar-SA" sz="2000" dirty="0"/>
              <a:t> </a:t>
            </a:r>
            <a:r>
              <a:rPr lang="ar-SA" sz="2000" dirty="0" smtClean="0"/>
              <a:t>التحليل</a:t>
            </a:r>
            <a:endParaRPr lang="ar-DZ" sz="2000" dirty="0" smtClean="0"/>
          </a:p>
          <a:p>
            <a:pPr marL="109728" lvl="0" indent="0" algn="r" rtl="1">
              <a:buNone/>
            </a:pPr>
            <a:endParaRPr lang="fr-FR" sz="2000" dirty="0"/>
          </a:p>
          <a:p>
            <a:pPr marL="109728" indent="0" algn="r" rtl="1">
              <a:buNone/>
            </a:pPr>
            <a:r>
              <a:rPr lang="ar-SA" sz="2000" b="1" dirty="0" smtClean="0">
                <a:solidFill>
                  <a:srgbClr val="7030A0"/>
                </a:solidFill>
              </a:rPr>
              <a:t>خصوصيات </a:t>
            </a:r>
            <a:r>
              <a:rPr lang="ar-SA" sz="2000" b="1" dirty="0">
                <a:solidFill>
                  <a:srgbClr val="7030A0"/>
                </a:solidFill>
              </a:rPr>
              <a:t>العلوم الإنسانية:</a:t>
            </a:r>
            <a:endParaRPr lang="fr-FR" sz="2000" b="1" dirty="0">
              <a:solidFill>
                <a:srgbClr val="7030A0"/>
              </a:solidFill>
            </a:endParaRPr>
          </a:p>
          <a:p>
            <a:pPr lvl="0" algn="r" rtl="1"/>
            <a:r>
              <a:rPr lang="ar-SA" sz="2000" dirty="0"/>
              <a:t> موضوع / كائن </a:t>
            </a:r>
            <a:endParaRPr lang="fr-FR" sz="2000" dirty="0"/>
          </a:p>
          <a:p>
            <a:pPr lvl="0" algn="r" rtl="1"/>
            <a:r>
              <a:rPr lang="ar-SA" sz="2000" dirty="0"/>
              <a:t> تحكم تجريبي - الملاحظة التجريبية</a:t>
            </a:r>
            <a:endParaRPr lang="fr-FR" sz="2000" dirty="0"/>
          </a:p>
          <a:p>
            <a:pPr lvl="0" algn="r" rtl="1"/>
            <a:r>
              <a:rPr lang="ar-SA" sz="2000" dirty="0"/>
              <a:t>تعقد وتعقيد الظواهر </a:t>
            </a:r>
            <a:r>
              <a:rPr lang="ar-DZ" sz="2000" dirty="0" smtClean="0"/>
              <a:t>التي يتم تنولها بالبحث </a:t>
            </a:r>
            <a:r>
              <a:rPr lang="fr-FR" sz="2000" dirty="0" smtClean="0"/>
              <a:t>complexe </a:t>
            </a:r>
            <a:r>
              <a:rPr lang="fr-FR" sz="2000" dirty="0"/>
              <a:t>et complexité </a:t>
            </a:r>
          </a:p>
          <a:p>
            <a:pPr marL="109728" indent="0" algn="r" rtl="1">
              <a:lnSpc>
                <a:spcPct val="150000"/>
              </a:lnSpc>
              <a:buNone/>
            </a:pPr>
            <a:endParaRPr lang="ar-DZ" sz="2000" dirty="0" smtClean="0"/>
          </a:p>
        </p:txBody>
      </p:sp>
    </p:spTree>
    <p:extLst>
      <p:ext uri="{BB962C8B-B14F-4D97-AF65-F5344CB8AC3E}">
        <p14:creationId xmlns:p14="http://schemas.microsoft.com/office/powerpoint/2010/main" val="1398672408"/>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a:bodyPr>
          <a:lstStyle/>
          <a:p>
            <a:pPr rtl="1"/>
            <a:r>
              <a:rPr lang="ar-SA" dirty="0" smtClean="0"/>
              <a:t> </a:t>
            </a:r>
            <a:endParaRPr lang="fr-FR" i="1" dirty="0"/>
          </a:p>
        </p:txBody>
      </p:sp>
      <p:sp>
        <p:nvSpPr>
          <p:cNvPr id="3" name="Espace réservé du contenu 2"/>
          <p:cNvSpPr>
            <a:spLocks noGrp="1"/>
          </p:cNvSpPr>
          <p:nvPr>
            <p:ph idx="1"/>
          </p:nvPr>
        </p:nvSpPr>
        <p:spPr>
          <a:xfrm>
            <a:off x="179512" y="548680"/>
            <a:ext cx="8841160" cy="5904656"/>
          </a:xfrm>
        </p:spPr>
        <p:txBody>
          <a:bodyPr>
            <a:noAutofit/>
          </a:bodyPr>
          <a:lstStyle/>
          <a:p>
            <a:pPr marL="109728" indent="0" algn="r" rtl="1">
              <a:buNone/>
            </a:pPr>
            <a:endParaRPr lang="ar-DZ" sz="2000" dirty="0" smtClean="0"/>
          </a:p>
          <a:p>
            <a:pPr marL="109728" indent="0" algn="r" rtl="1">
              <a:buNone/>
            </a:pPr>
            <a:r>
              <a:rPr lang="ar-SA" sz="2000" dirty="0"/>
              <a:t> </a:t>
            </a:r>
            <a:r>
              <a:rPr lang="fr-FR" sz="2000" dirty="0" smtClean="0"/>
              <a:t>1.2 </a:t>
            </a:r>
            <a:r>
              <a:rPr lang="ar-SA" sz="2000" u="sng" dirty="0" smtClean="0"/>
              <a:t>مدخل </a:t>
            </a:r>
            <a:r>
              <a:rPr lang="ar-SA" sz="2000" u="sng" dirty="0"/>
              <a:t>تطبيقي لمنهجية المقاربة </a:t>
            </a:r>
            <a:r>
              <a:rPr lang="ar-SA" sz="2000" u="sng" dirty="0" err="1"/>
              <a:t>الديداكتيكية</a:t>
            </a:r>
            <a:r>
              <a:rPr lang="ar-SA" sz="2000" dirty="0"/>
              <a:t> </a:t>
            </a:r>
            <a:endParaRPr lang="fr-FR" sz="2000" dirty="0"/>
          </a:p>
          <a:p>
            <a:pPr marL="109728" indent="0" algn="r" rtl="1">
              <a:buNone/>
            </a:pPr>
            <a:r>
              <a:rPr lang="ar-SA" sz="2000" b="1" dirty="0">
                <a:solidFill>
                  <a:srgbClr val="7030A0"/>
                </a:solidFill>
              </a:rPr>
              <a:t>أنواع طرق البحث المستعملة في العلوم الإنسانية</a:t>
            </a:r>
            <a:r>
              <a:rPr lang="ar-SA" sz="2000" b="1" dirty="0" smtClean="0">
                <a:solidFill>
                  <a:srgbClr val="7030A0"/>
                </a:solidFill>
              </a:rPr>
              <a:t>:</a:t>
            </a:r>
            <a:endParaRPr lang="ar-DZ" sz="2000" b="1" dirty="0" smtClean="0">
              <a:solidFill>
                <a:srgbClr val="7030A0"/>
              </a:solidFill>
            </a:endParaRPr>
          </a:p>
          <a:p>
            <a:pPr marL="109728" indent="0" algn="r" rtl="1">
              <a:buNone/>
            </a:pPr>
            <a:r>
              <a:rPr lang="ar-DZ" sz="2000" b="1" dirty="0" smtClean="0">
                <a:solidFill>
                  <a:srgbClr val="7030A0"/>
                </a:solidFill>
              </a:rPr>
              <a:t> * </a:t>
            </a:r>
            <a:r>
              <a:rPr lang="ar-DZ" sz="2000" dirty="0" smtClean="0"/>
              <a:t>الوصف بغرض التفسير</a:t>
            </a:r>
            <a:endParaRPr lang="fr-FR" sz="2000" dirty="0"/>
          </a:p>
          <a:p>
            <a:pPr lvl="0" algn="r" rtl="1"/>
            <a:r>
              <a:rPr lang="ar-SA" sz="2000" dirty="0" smtClean="0"/>
              <a:t>التجريب</a:t>
            </a:r>
            <a:endParaRPr lang="fr-FR" sz="2000" dirty="0"/>
          </a:p>
          <a:p>
            <a:pPr lvl="0" algn="r" rtl="1"/>
            <a:r>
              <a:rPr lang="ar-SA" sz="2000" dirty="0"/>
              <a:t>استعمال طرق المسح والتحقيق التاريخي</a:t>
            </a:r>
            <a:endParaRPr lang="fr-FR" sz="2000" dirty="0"/>
          </a:p>
          <a:p>
            <a:pPr lvl="0" algn="r" rtl="1"/>
            <a:r>
              <a:rPr lang="ar-SA" sz="2000" dirty="0" smtClean="0"/>
              <a:t>الاعتماد </a:t>
            </a:r>
            <a:r>
              <a:rPr lang="ar-SA" sz="2000" dirty="0"/>
              <a:t>على قواعد</a:t>
            </a:r>
            <a:endParaRPr lang="fr-FR" sz="2000" dirty="0"/>
          </a:p>
          <a:p>
            <a:pPr lvl="0" algn="r" rtl="1"/>
            <a:r>
              <a:rPr lang="ar-SA" sz="2000" dirty="0"/>
              <a:t>الخطوات والعمليات العقلانية للطريقة، أنشطة الملاحظة وطرائق البحث والتحليل، تفسير نطاق النتائج.</a:t>
            </a:r>
            <a:endParaRPr lang="fr-FR" sz="2000" dirty="0"/>
          </a:p>
          <a:p>
            <a:pPr marL="109728" indent="0" algn="r" rtl="1">
              <a:lnSpc>
                <a:spcPct val="150000"/>
              </a:lnSpc>
              <a:buNone/>
            </a:pPr>
            <a:r>
              <a:rPr lang="ar-SA" sz="2000" b="1" u="sng" dirty="0" smtClean="0"/>
              <a:t>الطريقة</a:t>
            </a:r>
            <a:endParaRPr lang="ar-DZ" sz="2000" dirty="0"/>
          </a:p>
          <a:p>
            <a:pPr marL="109728" indent="0" algn="r" rtl="1">
              <a:lnSpc>
                <a:spcPct val="150000"/>
              </a:lnSpc>
              <a:buNone/>
            </a:pPr>
            <a:r>
              <a:rPr lang="ar-SA" sz="2000" b="1" u="sng" dirty="0" smtClean="0"/>
              <a:t>الانفتاح</a:t>
            </a:r>
            <a:endParaRPr lang="fr-FR" sz="2000" u="sng" dirty="0"/>
          </a:p>
          <a:p>
            <a:pPr marL="109728" indent="0" algn="r" rtl="1">
              <a:lnSpc>
                <a:spcPct val="150000"/>
              </a:lnSpc>
              <a:buNone/>
            </a:pPr>
            <a:r>
              <a:rPr lang="ar-SA" sz="2000" b="1" u="sng" dirty="0" smtClean="0"/>
              <a:t>الموضوعية</a:t>
            </a:r>
            <a:endParaRPr lang="fr-FR" sz="2000" u="sng" dirty="0"/>
          </a:p>
          <a:p>
            <a:pPr marL="109728" indent="0" algn="r" rtl="1">
              <a:lnSpc>
                <a:spcPct val="150000"/>
              </a:lnSpc>
              <a:buNone/>
            </a:pPr>
            <a:endParaRPr lang="fr-FR" sz="2000" dirty="0"/>
          </a:p>
          <a:p>
            <a:pPr marL="109728" indent="0" algn="r" rtl="1">
              <a:lnSpc>
                <a:spcPct val="150000"/>
              </a:lnSpc>
              <a:buNone/>
            </a:pPr>
            <a:endParaRPr lang="ar-DZ" sz="2000" dirty="0" smtClean="0"/>
          </a:p>
        </p:txBody>
      </p:sp>
    </p:spTree>
    <p:extLst>
      <p:ext uri="{BB962C8B-B14F-4D97-AF65-F5344CB8AC3E}">
        <p14:creationId xmlns:p14="http://schemas.microsoft.com/office/powerpoint/2010/main" val="1993514795"/>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242</TotalTime>
  <Words>1490</Words>
  <Application>Microsoft Office PowerPoint</Application>
  <PresentationFormat>Affichage à l'écran (4:3)</PresentationFormat>
  <Paragraphs>275</Paragraphs>
  <Slides>25</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25</vt:i4>
      </vt:variant>
    </vt:vector>
  </HeadingPairs>
  <TitlesOfParts>
    <vt:vector size="32" baseType="lpstr">
      <vt:lpstr>Arial</vt:lpstr>
      <vt:lpstr>Georgia</vt:lpstr>
      <vt:lpstr>Tahoma</vt:lpstr>
      <vt:lpstr>Trebuchet MS</vt:lpstr>
      <vt:lpstr>Wingdings</vt:lpstr>
      <vt:lpstr>Wingdings 2</vt:lpstr>
      <vt:lpstr>Urbain</vt:lpstr>
      <vt:lpstr>أنواع البحوث </vt:lpstr>
      <vt:lpstr>Présentation PowerPoint</vt:lpstr>
      <vt:lpstr>Présentation PowerPoint</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TYPES DE RECHERCHES</dc:title>
  <dc:creator>univ</dc:creator>
  <cp:lastModifiedBy>HP SPECTER</cp:lastModifiedBy>
  <cp:revision>48</cp:revision>
  <dcterms:created xsi:type="dcterms:W3CDTF">2023-03-31T18:16:07Z</dcterms:created>
  <dcterms:modified xsi:type="dcterms:W3CDTF">2023-04-24T22:47:14Z</dcterms:modified>
</cp:coreProperties>
</file>