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20" r:id="rId2"/>
    <p:sldId id="258" r:id="rId3"/>
    <p:sldId id="282" r:id="rId4"/>
    <p:sldId id="293" r:id="rId5"/>
    <p:sldId id="315" r:id="rId6"/>
    <p:sldId id="316" r:id="rId7"/>
    <p:sldId id="317" r:id="rId8"/>
    <p:sldId id="318" r:id="rId9"/>
    <p:sldId id="295" r:id="rId10"/>
    <p:sldId id="296" r:id="rId11"/>
    <p:sldId id="297" r:id="rId12"/>
    <p:sldId id="299" r:id="rId13"/>
    <p:sldId id="302" r:id="rId14"/>
    <p:sldId id="303" r:id="rId15"/>
    <p:sldId id="304" r:id="rId16"/>
    <p:sldId id="298" r:id="rId17"/>
    <p:sldId id="319" r:id="rId18"/>
    <p:sldId id="314" r:id="rId19"/>
    <p:sldId id="30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C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AD8CBE-DD6D-482A-9FC1-252C71E6099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DF6218-A1A8-4F0C-A222-8742B6F92F26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DZ" sz="4000" b="0" i="0" dirty="0"/>
            <a:t>فك تشكيل السابقية</a:t>
          </a:r>
          <a:endParaRPr lang="en-US" sz="4000" b="1" dirty="0"/>
        </a:p>
      </dgm:t>
    </dgm:pt>
    <dgm:pt modelId="{7644A986-1D77-484D-96F3-F60233B0DCB8}" type="parTrans" cxnId="{C718F91D-6C6C-42F1-A754-DBA421301CCA}">
      <dgm:prSet/>
      <dgm:spPr/>
      <dgm:t>
        <a:bodyPr/>
        <a:lstStyle/>
        <a:p>
          <a:endParaRPr lang="en-US"/>
        </a:p>
      </dgm:t>
    </dgm:pt>
    <dgm:pt modelId="{CF6D18A9-4A58-4557-BB7E-259C2332F50F}" type="sibTrans" cxnId="{C718F91D-6C6C-42F1-A754-DBA421301CCA}">
      <dgm:prSet/>
      <dgm:spPr/>
      <dgm:t>
        <a:bodyPr/>
        <a:lstStyle/>
        <a:p>
          <a:endParaRPr lang="en-US"/>
        </a:p>
      </dgm:t>
    </dgm:pt>
    <dgm:pt modelId="{3AACA693-F2D1-4D50-9C97-81718C696DD3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DZ" sz="4000" b="0" i="0" dirty="0"/>
            <a:t>إعادة البناء المرئي</a:t>
          </a:r>
          <a:endParaRPr lang="en-US" sz="4000" b="1" dirty="0"/>
        </a:p>
      </dgm:t>
    </dgm:pt>
    <dgm:pt modelId="{D36B9B5A-B81D-4596-89CA-B7CF10673125}" type="parTrans" cxnId="{5843172F-21B7-4686-AC47-452D5A43DC49}">
      <dgm:prSet/>
      <dgm:spPr/>
      <dgm:t>
        <a:bodyPr/>
        <a:lstStyle/>
        <a:p>
          <a:endParaRPr lang="en-US"/>
        </a:p>
      </dgm:t>
    </dgm:pt>
    <dgm:pt modelId="{96213759-6D7C-4DDB-BF80-0FC9FD8BEDFF}" type="sibTrans" cxnId="{5843172F-21B7-4686-AC47-452D5A43DC49}">
      <dgm:prSet/>
      <dgm:spPr/>
      <dgm:t>
        <a:bodyPr/>
        <a:lstStyle/>
        <a:p>
          <a:endParaRPr lang="en-US"/>
        </a:p>
      </dgm:t>
    </dgm:pt>
    <dgm:pt modelId="{ADF3399F-DCE9-40E7-8BDA-5417AD3E0CCF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1"/>
          <a:r>
            <a:rPr lang="ar-DZ" sz="4000" b="0" i="0" dirty="0"/>
            <a:t>بناء المعرفة</a:t>
          </a:r>
          <a:endParaRPr lang="en-US" sz="4000" b="1" dirty="0"/>
        </a:p>
      </dgm:t>
    </dgm:pt>
    <dgm:pt modelId="{CA10264F-3CF7-4492-BC56-99A4D15C5D67}" type="sibTrans" cxnId="{FEDBAE7B-B333-4D9F-987B-5CBFB13FCBCB}">
      <dgm:prSet/>
      <dgm:spPr/>
      <dgm:t>
        <a:bodyPr/>
        <a:lstStyle/>
        <a:p>
          <a:endParaRPr lang="en-US"/>
        </a:p>
      </dgm:t>
    </dgm:pt>
    <dgm:pt modelId="{1C45E841-5A27-4B8D-837A-41A2F62FA96E}" type="parTrans" cxnId="{FEDBAE7B-B333-4D9F-987B-5CBFB13FCBCB}">
      <dgm:prSet/>
      <dgm:spPr/>
      <dgm:t>
        <a:bodyPr/>
        <a:lstStyle/>
        <a:p>
          <a:endParaRPr lang="en-US"/>
        </a:p>
      </dgm:t>
    </dgm:pt>
    <dgm:pt modelId="{3BD23846-F29C-488C-AD1C-F424485F8E66}" type="pres">
      <dgm:prSet presAssocID="{4DAD8CBE-DD6D-482A-9FC1-252C71E6099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C68B28F-7735-46C7-B4DD-569217FA56FB}" type="pres">
      <dgm:prSet presAssocID="{21DF6218-A1A8-4F0C-A222-8742B6F92F26}" presName="parentLin" presStyleCnt="0"/>
      <dgm:spPr/>
    </dgm:pt>
    <dgm:pt modelId="{485F201A-80C9-4153-AE97-6836FED8DDE9}" type="pres">
      <dgm:prSet presAssocID="{21DF6218-A1A8-4F0C-A222-8742B6F92F26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F62654E0-9B48-4388-8105-1018CF8CA386}" type="pres">
      <dgm:prSet presAssocID="{21DF6218-A1A8-4F0C-A222-8742B6F92F26}" presName="parentText" presStyleLbl="node1" presStyleIdx="0" presStyleCnt="3" custScaleY="86160" custLinFactNeighborX="-1832" custLinFactNeighborY="3474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BA4BDB-BA49-496C-B739-EE1FD9A85FAD}" type="pres">
      <dgm:prSet presAssocID="{21DF6218-A1A8-4F0C-A222-8742B6F92F26}" presName="negativeSpace" presStyleCnt="0"/>
      <dgm:spPr/>
    </dgm:pt>
    <dgm:pt modelId="{BB4343E1-0EE3-4C3E-9937-C8CF8691F90A}" type="pres">
      <dgm:prSet presAssocID="{21DF6218-A1A8-4F0C-A222-8742B6F92F26}" presName="childText" presStyleLbl="conFgAcc1" presStyleIdx="0" presStyleCnt="3" custScaleY="109332" custLinFactNeighborY="-14802">
        <dgm:presLayoutVars>
          <dgm:bulletEnabled val="1"/>
        </dgm:presLayoutVars>
      </dgm:prSet>
      <dgm:spPr/>
    </dgm:pt>
    <dgm:pt modelId="{86C7481E-C6EA-4319-94E7-EBE3A23F85B3}" type="pres">
      <dgm:prSet presAssocID="{CF6D18A9-4A58-4557-BB7E-259C2332F50F}" presName="spaceBetweenRectangles" presStyleCnt="0"/>
      <dgm:spPr/>
    </dgm:pt>
    <dgm:pt modelId="{F231A97E-C0F1-4A00-9712-5230818CB4C3}" type="pres">
      <dgm:prSet presAssocID="{3AACA693-F2D1-4D50-9C97-81718C696DD3}" presName="parentLin" presStyleCnt="0"/>
      <dgm:spPr/>
    </dgm:pt>
    <dgm:pt modelId="{94FD365D-3A06-45B5-8268-388CFE7F4F42}" type="pres">
      <dgm:prSet presAssocID="{3AACA693-F2D1-4D50-9C97-81718C696DD3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9794BFDA-7498-4FDD-9FE2-97A2F3C9B612}" type="pres">
      <dgm:prSet presAssocID="{3AACA693-F2D1-4D50-9C97-81718C696DD3}" presName="parentText" presStyleLbl="node1" presStyleIdx="1" presStyleCnt="3" custScaleY="80564" custLinFactNeighborX="-9157" custLinFactNeighborY="3011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ABFED5-1C08-4DBA-AD9A-449A4AAF9629}" type="pres">
      <dgm:prSet presAssocID="{3AACA693-F2D1-4D50-9C97-81718C696DD3}" presName="negativeSpace" presStyleCnt="0"/>
      <dgm:spPr/>
    </dgm:pt>
    <dgm:pt modelId="{A88FD746-F35A-442E-B590-74B44BA7A821}" type="pres">
      <dgm:prSet presAssocID="{3AACA693-F2D1-4D50-9C97-81718C696DD3}" presName="childText" presStyleLbl="conFgAcc1" presStyleIdx="1" presStyleCnt="3" custScaleY="104298" custLinFactNeighborY="-14367">
        <dgm:presLayoutVars>
          <dgm:bulletEnabled val="1"/>
        </dgm:presLayoutVars>
      </dgm:prSet>
      <dgm:spPr/>
    </dgm:pt>
    <dgm:pt modelId="{E24908DF-88E4-4688-AC39-1C79EC84A56C}" type="pres">
      <dgm:prSet presAssocID="{96213759-6D7C-4DDB-BF80-0FC9FD8BEDFF}" presName="spaceBetweenRectangles" presStyleCnt="0"/>
      <dgm:spPr/>
    </dgm:pt>
    <dgm:pt modelId="{A11C4F2B-F464-446B-A442-6DB5CC27B7F1}" type="pres">
      <dgm:prSet presAssocID="{ADF3399F-DCE9-40E7-8BDA-5417AD3E0CCF}" presName="parentLin" presStyleCnt="0"/>
      <dgm:spPr/>
    </dgm:pt>
    <dgm:pt modelId="{C5DB17DC-C829-46B4-AEAC-97122F6A0680}" type="pres">
      <dgm:prSet presAssocID="{ADF3399F-DCE9-40E7-8BDA-5417AD3E0CCF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A1798DF3-9A0C-4934-BD03-7F232F552ADA}" type="pres">
      <dgm:prSet presAssocID="{ADF3399F-DCE9-40E7-8BDA-5417AD3E0CCF}" presName="parentText" presStyleLbl="node1" presStyleIdx="2" presStyleCnt="3" custScaleY="86541" custLinFactNeighborX="-1833" custLinFactNeighborY="3541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B3BB90-20B8-497B-84F0-AD330B81CABA}" type="pres">
      <dgm:prSet presAssocID="{ADF3399F-DCE9-40E7-8BDA-5417AD3E0CCF}" presName="negativeSpace" presStyleCnt="0"/>
      <dgm:spPr/>
    </dgm:pt>
    <dgm:pt modelId="{D6BADDC7-8264-4596-8FA4-5DD090E4032C}" type="pres">
      <dgm:prSet presAssocID="{ADF3399F-DCE9-40E7-8BDA-5417AD3E0CCF}" presName="childText" presStyleLbl="conFgAcc1" presStyleIdx="2" presStyleCnt="3" custScaleY="109428" custLinFactNeighborY="-7008">
        <dgm:presLayoutVars>
          <dgm:bulletEnabled val="1"/>
        </dgm:presLayoutVars>
      </dgm:prSet>
      <dgm:spPr/>
    </dgm:pt>
  </dgm:ptLst>
  <dgm:cxnLst>
    <dgm:cxn modelId="{48FD857D-A6ED-43ED-B417-FA89C36C221C}" type="presOf" srcId="{ADF3399F-DCE9-40E7-8BDA-5417AD3E0CCF}" destId="{A1798DF3-9A0C-4934-BD03-7F232F552ADA}" srcOrd="1" destOrd="0" presId="urn:microsoft.com/office/officeart/2005/8/layout/list1"/>
    <dgm:cxn modelId="{CD59486F-A411-4AB5-B2FF-66AF622252A1}" type="presOf" srcId="{21DF6218-A1A8-4F0C-A222-8742B6F92F26}" destId="{485F201A-80C9-4153-AE97-6836FED8DDE9}" srcOrd="0" destOrd="0" presId="urn:microsoft.com/office/officeart/2005/8/layout/list1"/>
    <dgm:cxn modelId="{0488163F-93A8-4FF4-8257-0369C19F1F30}" type="presOf" srcId="{3AACA693-F2D1-4D50-9C97-81718C696DD3}" destId="{94FD365D-3A06-45B5-8268-388CFE7F4F42}" srcOrd="0" destOrd="0" presId="urn:microsoft.com/office/officeart/2005/8/layout/list1"/>
    <dgm:cxn modelId="{E479B25E-3657-44BC-AB82-239AA61295A1}" type="presOf" srcId="{4DAD8CBE-DD6D-482A-9FC1-252C71E6099A}" destId="{3BD23846-F29C-488C-AD1C-F424485F8E66}" srcOrd="0" destOrd="0" presId="urn:microsoft.com/office/officeart/2005/8/layout/list1"/>
    <dgm:cxn modelId="{254B58F6-43A5-4E34-9009-6872E77FBCEC}" type="presOf" srcId="{ADF3399F-DCE9-40E7-8BDA-5417AD3E0CCF}" destId="{C5DB17DC-C829-46B4-AEAC-97122F6A0680}" srcOrd="0" destOrd="0" presId="urn:microsoft.com/office/officeart/2005/8/layout/list1"/>
    <dgm:cxn modelId="{497A1F1A-43E5-45D2-80A4-D950BF6CA6A0}" type="presOf" srcId="{21DF6218-A1A8-4F0C-A222-8742B6F92F26}" destId="{F62654E0-9B48-4388-8105-1018CF8CA386}" srcOrd="1" destOrd="0" presId="urn:microsoft.com/office/officeart/2005/8/layout/list1"/>
    <dgm:cxn modelId="{6A4E4B72-B8F3-4A95-9C08-1B82F6D22C7B}" type="presOf" srcId="{3AACA693-F2D1-4D50-9C97-81718C696DD3}" destId="{9794BFDA-7498-4FDD-9FE2-97A2F3C9B612}" srcOrd="1" destOrd="0" presId="urn:microsoft.com/office/officeart/2005/8/layout/list1"/>
    <dgm:cxn modelId="{C718F91D-6C6C-42F1-A754-DBA421301CCA}" srcId="{4DAD8CBE-DD6D-482A-9FC1-252C71E6099A}" destId="{21DF6218-A1A8-4F0C-A222-8742B6F92F26}" srcOrd="0" destOrd="0" parTransId="{7644A986-1D77-484D-96F3-F60233B0DCB8}" sibTransId="{CF6D18A9-4A58-4557-BB7E-259C2332F50F}"/>
    <dgm:cxn modelId="{FEDBAE7B-B333-4D9F-987B-5CBFB13FCBCB}" srcId="{4DAD8CBE-DD6D-482A-9FC1-252C71E6099A}" destId="{ADF3399F-DCE9-40E7-8BDA-5417AD3E0CCF}" srcOrd="2" destOrd="0" parTransId="{1C45E841-5A27-4B8D-837A-41A2F62FA96E}" sibTransId="{CA10264F-3CF7-4492-BC56-99A4D15C5D67}"/>
    <dgm:cxn modelId="{5843172F-21B7-4686-AC47-452D5A43DC49}" srcId="{4DAD8CBE-DD6D-482A-9FC1-252C71E6099A}" destId="{3AACA693-F2D1-4D50-9C97-81718C696DD3}" srcOrd="1" destOrd="0" parTransId="{D36B9B5A-B81D-4596-89CA-B7CF10673125}" sibTransId="{96213759-6D7C-4DDB-BF80-0FC9FD8BEDFF}"/>
    <dgm:cxn modelId="{B0357B48-F8E6-4437-A63C-7B2E66544FDE}" type="presParOf" srcId="{3BD23846-F29C-488C-AD1C-F424485F8E66}" destId="{CC68B28F-7735-46C7-B4DD-569217FA56FB}" srcOrd="0" destOrd="0" presId="urn:microsoft.com/office/officeart/2005/8/layout/list1"/>
    <dgm:cxn modelId="{224E4855-D301-4C7D-BECE-C780FFA4B2A9}" type="presParOf" srcId="{CC68B28F-7735-46C7-B4DD-569217FA56FB}" destId="{485F201A-80C9-4153-AE97-6836FED8DDE9}" srcOrd="0" destOrd="0" presId="urn:microsoft.com/office/officeart/2005/8/layout/list1"/>
    <dgm:cxn modelId="{38240A6B-EF68-4D6A-B583-9DCDBDE4DA9A}" type="presParOf" srcId="{CC68B28F-7735-46C7-B4DD-569217FA56FB}" destId="{F62654E0-9B48-4388-8105-1018CF8CA386}" srcOrd="1" destOrd="0" presId="urn:microsoft.com/office/officeart/2005/8/layout/list1"/>
    <dgm:cxn modelId="{FCD8F5AD-D3F0-49D4-B0F5-67D8F8C89CB5}" type="presParOf" srcId="{3BD23846-F29C-488C-AD1C-F424485F8E66}" destId="{D1BA4BDB-BA49-496C-B739-EE1FD9A85FAD}" srcOrd="1" destOrd="0" presId="urn:microsoft.com/office/officeart/2005/8/layout/list1"/>
    <dgm:cxn modelId="{13531B77-9848-4B7C-82A8-B15B2A3B10EC}" type="presParOf" srcId="{3BD23846-F29C-488C-AD1C-F424485F8E66}" destId="{BB4343E1-0EE3-4C3E-9937-C8CF8691F90A}" srcOrd="2" destOrd="0" presId="urn:microsoft.com/office/officeart/2005/8/layout/list1"/>
    <dgm:cxn modelId="{50599931-67FC-4D3E-A812-BA329C0892DA}" type="presParOf" srcId="{3BD23846-F29C-488C-AD1C-F424485F8E66}" destId="{86C7481E-C6EA-4319-94E7-EBE3A23F85B3}" srcOrd="3" destOrd="0" presId="urn:microsoft.com/office/officeart/2005/8/layout/list1"/>
    <dgm:cxn modelId="{AC912BB7-6E38-40A9-B395-4643F4456F84}" type="presParOf" srcId="{3BD23846-F29C-488C-AD1C-F424485F8E66}" destId="{F231A97E-C0F1-4A00-9712-5230818CB4C3}" srcOrd="4" destOrd="0" presId="urn:microsoft.com/office/officeart/2005/8/layout/list1"/>
    <dgm:cxn modelId="{4BEC7090-A841-4F56-9C24-DAEA8396F3A9}" type="presParOf" srcId="{F231A97E-C0F1-4A00-9712-5230818CB4C3}" destId="{94FD365D-3A06-45B5-8268-388CFE7F4F42}" srcOrd="0" destOrd="0" presId="urn:microsoft.com/office/officeart/2005/8/layout/list1"/>
    <dgm:cxn modelId="{43AA806F-C927-4843-9AA9-613D16873098}" type="presParOf" srcId="{F231A97E-C0F1-4A00-9712-5230818CB4C3}" destId="{9794BFDA-7498-4FDD-9FE2-97A2F3C9B612}" srcOrd="1" destOrd="0" presId="urn:microsoft.com/office/officeart/2005/8/layout/list1"/>
    <dgm:cxn modelId="{1C9DE38F-2A05-494A-8082-4AF35D1179E9}" type="presParOf" srcId="{3BD23846-F29C-488C-AD1C-F424485F8E66}" destId="{C0ABFED5-1C08-4DBA-AD9A-449A4AAF9629}" srcOrd="5" destOrd="0" presId="urn:microsoft.com/office/officeart/2005/8/layout/list1"/>
    <dgm:cxn modelId="{927872BE-4C0D-4BBB-9DEE-7E55FA5BBA8A}" type="presParOf" srcId="{3BD23846-F29C-488C-AD1C-F424485F8E66}" destId="{A88FD746-F35A-442E-B590-74B44BA7A821}" srcOrd="6" destOrd="0" presId="urn:microsoft.com/office/officeart/2005/8/layout/list1"/>
    <dgm:cxn modelId="{26952F48-CEDB-424B-A6DE-014B550C8D42}" type="presParOf" srcId="{3BD23846-F29C-488C-AD1C-F424485F8E66}" destId="{E24908DF-88E4-4688-AC39-1C79EC84A56C}" srcOrd="7" destOrd="0" presId="urn:microsoft.com/office/officeart/2005/8/layout/list1"/>
    <dgm:cxn modelId="{20CBDAC6-86BA-450C-B7EC-025590590FC3}" type="presParOf" srcId="{3BD23846-F29C-488C-AD1C-F424485F8E66}" destId="{A11C4F2B-F464-446B-A442-6DB5CC27B7F1}" srcOrd="8" destOrd="0" presId="urn:microsoft.com/office/officeart/2005/8/layout/list1"/>
    <dgm:cxn modelId="{C7BDD29B-4877-437A-929C-8AC01ECCFE24}" type="presParOf" srcId="{A11C4F2B-F464-446B-A442-6DB5CC27B7F1}" destId="{C5DB17DC-C829-46B4-AEAC-97122F6A0680}" srcOrd="0" destOrd="0" presId="urn:microsoft.com/office/officeart/2005/8/layout/list1"/>
    <dgm:cxn modelId="{60D909B8-F5A5-41E1-96B7-74B4F4841CBC}" type="presParOf" srcId="{A11C4F2B-F464-446B-A442-6DB5CC27B7F1}" destId="{A1798DF3-9A0C-4934-BD03-7F232F552ADA}" srcOrd="1" destOrd="0" presId="urn:microsoft.com/office/officeart/2005/8/layout/list1"/>
    <dgm:cxn modelId="{D9D3AF38-E943-48FA-9AF1-F7D6BBCF591C}" type="presParOf" srcId="{3BD23846-F29C-488C-AD1C-F424485F8E66}" destId="{5AB3BB90-20B8-497B-84F0-AD330B81CABA}" srcOrd="9" destOrd="0" presId="urn:microsoft.com/office/officeart/2005/8/layout/list1"/>
    <dgm:cxn modelId="{7003487A-8ECD-4938-8406-6185230FA018}" type="presParOf" srcId="{3BD23846-F29C-488C-AD1C-F424485F8E66}" destId="{D6BADDC7-8264-4596-8FA4-5DD090E4032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343E1-0EE3-4C3E-9937-C8CF8691F90A}">
      <dsp:nvSpPr>
        <dsp:cNvPr id="0" name=""/>
        <dsp:cNvSpPr/>
      </dsp:nvSpPr>
      <dsp:spPr>
        <a:xfrm>
          <a:off x="0" y="353377"/>
          <a:ext cx="9601200" cy="9092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2654E0-9B48-4388-8105-1018CF8CA386}">
      <dsp:nvSpPr>
        <dsp:cNvPr id="0" name=""/>
        <dsp:cNvSpPr/>
      </dsp:nvSpPr>
      <dsp:spPr>
        <a:xfrm>
          <a:off x="471265" y="366009"/>
          <a:ext cx="6720840" cy="839336"/>
        </a:xfrm>
        <a:prstGeom prst="roundRect">
          <a:avLst/>
        </a:prstGeom>
        <a:gradFill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b="0" i="0" kern="1200" dirty="0"/>
            <a:t>فك تشكيل السابقية</a:t>
          </a:r>
          <a:endParaRPr lang="en-US" sz="4000" b="1" kern="1200" dirty="0"/>
        </a:p>
      </dsp:txBody>
      <dsp:txXfrm>
        <a:off x="512238" y="406982"/>
        <a:ext cx="6638894" cy="757390"/>
      </dsp:txXfrm>
    </dsp:sp>
    <dsp:sp modelId="{A88FD746-F35A-442E-B590-74B44BA7A821}">
      <dsp:nvSpPr>
        <dsp:cNvPr id="0" name=""/>
        <dsp:cNvSpPr/>
      </dsp:nvSpPr>
      <dsp:spPr>
        <a:xfrm>
          <a:off x="0" y="1739300"/>
          <a:ext cx="9601200" cy="8673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94BFDA-7498-4FDD-9FE2-97A2F3C9B612}">
      <dsp:nvSpPr>
        <dsp:cNvPr id="0" name=""/>
        <dsp:cNvSpPr/>
      </dsp:nvSpPr>
      <dsp:spPr>
        <a:xfrm>
          <a:off x="436100" y="1760518"/>
          <a:ext cx="6720840" cy="784822"/>
        </a:xfrm>
        <a:prstGeom prst="roundRect">
          <a:avLst/>
        </a:prstGeom>
        <a:gradFill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b="0" i="0" kern="1200" dirty="0"/>
            <a:t>إعادة البناء المرئي</a:t>
          </a:r>
          <a:endParaRPr lang="en-US" sz="4000" b="1" kern="1200" dirty="0"/>
        </a:p>
      </dsp:txBody>
      <dsp:txXfrm>
        <a:off x="474412" y="1798830"/>
        <a:ext cx="6644216" cy="708198"/>
      </dsp:txXfrm>
    </dsp:sp>
    <dsp:sp modelId="{D6BADDC7-8264-4596-8FA4-5DD090E4032C}">
      <dsp:nvSpPr>
        <dsp:cNvPr id="0" name=""/>
        <dsp:cNvSpPr/>
      </dsp:nvSpPr>
      <dsp:spPr>
        <a:xfrm>
          <a:off x="0" y="3132277"/>
          <a:ext cx="9601200" cy="91000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98DF3-9A0C-4934-BD03-7F232F552ADA}">
      <dsp:nvSpPr>
        <dsp:cNvPr id="0" name=""/>
        <dsp:cNvSpPr/>
      </dsp:nvSpPr>
      <dsp:spPr>
        <a:xfrm>
          <a:off x="471260" y="3155482"/>
          <a:ext cx="6720840" cy="843047"/>
        </a:xfrm>
        <a:prstGeom prst="roundRect">
          <a:avLst/>
        </a:prstGeom>
        <a:gradFill rotWithShape="1">
          <a:gsLst>
            <a:gs pos="0">
              <a:schemeClr val="accent6">
                <a:tint val="67000"/>
                <a:satMod val="105000"/>
                <a:lumMod val="110000"/>
              </a:schemeClr>
            </a:gs>
            <a:gs pos="50000">
              <a:schemeClr val="accent6">
                <a:tint val="73000"/>
                <a:satMod val="103000"/>
                <a:lumMod val="105000"/>
              </a:schemeClr>
            </a:gs>
            <a:gs pos="100000">
              <a:schemeClr val="accent6">
                <a:tint val="81000"/>
                <a:satMod val="109000"/>
                <a:lumMod val="105000"/>
              </a:schemeClr>
            </a:gs>
          </a:gsLst>
          <a:lin ang="5400000" scaled="0"/>
        </a:gradFill>
        <a:ln w="6350" cap="flat" cmpd="sng" algn="in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4000" b="0" i="0" kern="1200" dirty="0"/>
            <a:t>بناء المعرفة</a:t>
          </a:r>
          <a:endParaRPr lang="en-US" sz="4000" b="1" kern="1200" dirty="0"/>
        </a:p>
      </dsp:txBody>
      <dsp:txXfrm>
        <a:off x="512414" y="3196636"/>
        <a:ext cx="6638532" cy="760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raik@cuniv-naama.d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Rupture_%C3%A9pist%C3%A9mologiqu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1848" y="1449238"/>
            <a:ext cx="8361229" cy="1979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1800" b="1" dirty="0"/>
              <a:t/>
            </a:r>
            <a:br>
              <a:rPr lang="fr-FR" sz="18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fr-FR" sz="2400" b="1" dirty="0"/>
              <a:t/>
            </a:r>
            <a:br>
              <a:rPr lang="fr-FR" sz="2400" b="1" dirty="0"/>
            </a:br>
            <a:r>
              <a:rPr lang="ar-DZ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التكوين في الطور الثالث</a:t>
            </a:r>
            <a:r>
              <a:rPr lang="fr-FR" sz="2400" b="1" dirty="0">
                <a:solidFill>
                  <a:srgbClr val="FF0000"/>
                </a:solidFill>
              </a:rPr>
              <a:t/>
            </a:r>
            <a:br>
              <a:rPr lang="fr-FR" sz="2400" b="1" dirty="0">
                <a:solidFill>
                  <a:srgbClr val="FF0000"/>
                </a:solidFill>
              </a:rPr>
            </a:br>
            <a:r>
              <a:rPr lang="ar-DZ" sz="3200" b="1" dirty="0">
                <a:solidFill>
                  <a:schemeClr val="accent6">
                    <a:lumMod val="50000"/>
                  </a:schemeClr>
                </a:solidFill>
              </a:rPr>
              <a:t>اللجنة البيداغوجية الوطنية للمادة التعليمية</a:t>
            </a: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fr-FR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18274" y="2725615"/>
            <a:ext cx="8508376" cy="3081953"/>
          </a:xfrm>
        </p:spPr>
        <p:txBody>
          <a:bodyPr>
            <a:normAutofit/>
          </a:bodyPr>
          <a:lstStyle/>
          <a:p>
            <a:r>
              <a:rPr lang="ar-DZ" sz="3600" b="1" dirty="0">
                <a:solidFill>
                  <a:srgbClr val="0AC254"/>
                </a:solidFill>
              </a:rPr>
              <a:t>الموقف الإيبستيمولوجي في البحث العلمي</a:t>
            </a:r>
            <a:endParaRPr lang="fr-FR" sz="3600" b="1" dirty="0">
              <a:solidFill>
                <a:srgbClr val="0AC254"/>
              </a:solidFill>
            </a:endParaRPr>
          </a:p>
          <a:p>
            <a:pPr algn="r"/>
            <a:r>
              <a:rPr lang="ar-DZ" sz="3000" dirty="0">
                <a:solidFill>
                  <a:schemeClr val="accent1">
                    <a:lumMod val="50000"/>
                  </a:schemeClr>
                </a:solidFill>
              </a:rPr>
              <a:t>محاضرة مقدمة من السيد بريك سعدان</a:t>
            </a:r>
            <a:endParaRPr lang="fr-FR" sz="3000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ar-DZ" sz="3200" dirty="0">
                <a:solidFill>
                  <a:schemeClr val="accent1">
                    <a:lumMod val="50000"/>
                  </a:schemeClr>
                </a:solidFill>
              </a:rPr>
              <a:t>عضو خبير للجنة الوطنية للمادة التعليمية </a:t>
            </a:r>
            <a:endParaRPr lang="fr-FR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fr-FR" sz="3000" b="1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braik@cuniv-naama.dz</a:t>
            </a:r>
            <a:r>
              <a:rPr lang="fr-FR" sz="3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288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86691"/>
          </a:xfrm>
        </p:spPr>
        <p:txBody>
          <a:bodyPr>
            <a:normAutofit/>
          </a:bodyPr>
          <a:lstStyle/>
          <a:p>
            <a:pPr algn="ctr" rtl="1"/>
            <a:r>
              <a:rPr lang="ar-DZ" b="0" i="0" dirty="0">
                <a:solidFill>
                  <a:schemeClr val="bg2">
                    <a:lumMod val="25000"/>
                  </a:schemeClr>
                </a:solidFill>
                <a:effectLst/>
                <a:latin typeface="Söhne"/>
              </a:rPr>
              <a:t>الأسطورة والافتراض والاعتقاد </a:t>
            </a:r>
            <a:endParaRPr lang="fr-FR" sz="8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783" y="2206536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DZ" sz="3200" b="0" i="0" dirty="0">
                <a:solidFill>
                  <a:schemeClr val="accent2">
                    <a:lumMod val="50000"/>
                  </a:schemeClr>
                </a:solidFill>
                <a:effectLst/>
                <a:latin typeface="Söhne"/>
              </a:rPr>
              <a:t>يشكلون حاجزًا بين الباحث والحقيقة</a:t>
            </a:r>
            <a:br>
              <a:rPr lang="ar-DZ" sz="3200" b="0" i="0" dirty="0">
                <a:solidFill>
                  <a:schemeClr val="accent2">
                    <a:lumMod val="50000"/>
                  </a:schemeClr>
                </a:solidFill>
                <a:effectLst/>
                <a:latin typeface="Söhne"/>
              </a:rPr>
            </a:br>
            <a:r>
              <a:rPr lang="ar-DZ" sz="3200" dirty="0">
                <a:solidFill>
                  <a:schemeClr val="accent2">
                    <a:lumMod val="50000"/>
                  </a:schemeClr>
                </a:solidFill>
              </a:rPr>
              <a:t>و يتحولون إلى</a:t>
            </a:r>
            <a:endParaRPr lang="fr-FR" sz="32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r" rtl="1">
              <a:buNone/>
            </a:pPr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		</a:t>
            </a:r>
            <a:r>
              <a:rPr lang="ar-DZ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ar-DZ" sz="3000" dirty="0">
                <a:solidFill>
                  <a:schemeClr val="accent6">
                    <a:lumMod val="50000"/>
                  </a:schemeClr>
                </a:solidFill>
              </a:rPr>
              <a:t>واقعا مفترضا</a:t>
            </a:r>
            <a:endParaRPr lang="fr-FR" sz="3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 rtl="1">
              <a:buNone/>
            </a:pPr>
            <a:r>
              <a:rPr lang="fr-FR" sz="3000" b="1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ar-DZ" sz="28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 نقطة ثابتة ومضمونة (ديكارت، 1992)</a:t>
            </a:r>
            <a:endParaRPr lang="fr-FR" sz="30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 rtl="1">
              <a:buNone/>
            </a:pPr>
            <a:r>
              <a:rPr lang="fr-FR" sz="3000" dirty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ar-DZ" sz="28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 أنماط عدم الدقة</a:t>
            </a:r>
            <a:endParaRPr lang="fr-FR" sz="3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10800000">
            <a:off x="9198010" y="3429000"/>
            <a:ext cx="1332411" cy="15022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038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70262"/>
            <a:ext cx="9601200" cy="751114"/>
          </a:xfrm>
        </p:spPr>
        <p:txBody>
          <a:bodyPr>
            <a:normAutofit/>
          </a:bodyPr>
          <a:lstStyle/>
          <a:p>
            <a:pPr algn="ctr"/>
            <a:r>
              <a:rPr lang="ar-DZ" sz="3600" b="0" i="0" dirty="0">
                <a:solidFill>
                  <a:schemeClr val="accent2">
                    <a:lumMod val="50000"/>
                  </a:schemeClr>
                </a:solidFill>
                <a:effectLst/>
                <a:latin typeface="Söhne"/>
              </a:rPr>
              <a:t>ما معنى هذا الحاجب؟</a:t>
            </a:r>
            <a:endParaRPr lang="fr-FR" sz="7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992" y="1305031"/>
            <a:ext cx="10175966" cy="4950823"/>
          </a:xfrm>
        </p:spPr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ar-DZ" sz="2400" dirty="0">
                <a:solidFill>
                  <a:schemeClr val="accent6">
                    <a:lumMod val="50000"/>
                  </a:schemeClr>
                </a:solidFill>
              </a:rPr>
              <a:t>هو خطاب متصوّر يستخدمه مجتمع أو ثقافة أو فرد معين لتشكيل واقع. (ألتوسر 1976)</a:t>
            </a:r>
          </a:p>
          <a:p>
            <a:pPr algn="just" rtl="1">
              <a:lnSpc>
                <a:spcPct val="150000"/>
              </a:lnSpc>
            </a:pPr>
            <a:r>
              <a:rPr lang="ar-DZ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صور لغوية يُبنيها ويشيدها الموضوع عقليًا (سوسير: 1916)</a:t>
            </a:r>
            <a:endParaRPr lang="fr-FR" sz="2400" b="0" i="0" dirty="0">
              <a:solidFill>
                <a:schemeClr val="accent6">
                  <a:lumMod val="50000"/>
                </a:schemeClr>
              </a:solidFill>
              <a:effectLst/>
              <a:latin typeface="Söhne"/>
            </a:endParaRPr>
          </a:p>
          <a:p>
            <a:pPr algn="just" rtl="1">
              <a:lnSpc>
                <a:spcPct val="150000"/>
              </a:lnSpc>
            </a:pPr>
            <a:r>
              <a:rPr lang="ar-DZ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الواقع المفترض الذي يُبنى على أساس نماذج جماعية محددة بالانتماء الاجتماعي والثقافي أو البيئة المحيطة (بريك: 2008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Söhne"/>
              </a:rPr>
              <a:t>(</a:t>
            </a:r>
            <a:endParaRPr lang="fr-FR" sz="2800" i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DZ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يتوافق مع مختلف أنواع المعرفة الذاتية التي يبنيها الفرد خلال حياته (إسبيريه: 1994)</a:t>
            </a:r>
            <a:endParaRPr lang="fr-FR" sz="2800" dirty="0">
              <a:solidFill>
                <a:schemeClr val="accent6">
                  <a:lumMod val="50000"/>
                </a:schemeClr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DZ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في الواقع، "العائلة والسلطة السياسية والمجتمع يبنون على اللغات والثقافات صورًا وتمثيلات ورغبات." (مارتينيز: 1996)</a:t>
            </a:r>
            <a:endParaRPr lang="fr-FR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r" rtl="1"/>
            <a:endParaRPr lang="fr-FR" dirty="0"/>
          </a:p>
          <a:p>
            <a:pPr algn="r" rt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6698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>
                <a:solidFill>
                  <a:schemeClr val="accent2">
                    <a:lumMod val="50000"/>
                  </a:schemeClr>
                </a:solidFill>
              </a:rPr>
              <a:t>هذا الحاجب هو الرأي الذاتي</a:t>
            </a:r>
            <a:endParaRPr lang="fr-F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5109"/>
            <a:ext cx="9601200" cy="4182291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 descr="L'opinion est quelque chose d'intermédiaire entre la connaissance et l'ignorance.  - Plat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966" y="2030730"/>
            <a:ext cx="10306594" cy="3836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6734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19908"/>
            <a:ext cx="9601200" cy="48474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ar-DZ" sz="36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الرأي يفكر بشكل خاطئ ؛ إنه لا يفكر بالمعنى الحقيقي, بل يترجم الاحتياجات إلى معرفة. عند تسمية الأشياء وفقًا لفائدتها ، يُمنع الرأي من معرفة الأشياء.</a:t>
            </a:r>
            <a:r>
              <a:rPr lang="fr-FR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ar-DZ" sz="32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Söhne"/>
              </a:rPr>
              <a:t>باشلار، العقل العلمي</a:t>
            </a:r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20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ar-DZ" sz="36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لا يمكن أن نؤسس أي شيء بناءً على الرأي, يجب تدميره أولاً.</a:t>
            </a:r>
            <a:endParaRPr lang="fr-FR" sz="3600" b="0" i="0" dirty="0">
              <a:solidFill>
                <a:schemeClr val="accent6">
                  <a:lumMod val="50000"/>
                </a:schemeClr>
              </a:solidFill>
              <a:effectLst/>
              <a:latin typeface="Söhne"/>
            </a:endParaRPr>
          </a:p>
          <a:p>
            <a:pPr marL="0" indent="0" algn="ctr">
              <a:buNone/>
            </a:pPr>
            <a:r>
              <a:rPr lang="fr-FR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DZ" sz="32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Söhne"/>
              </a:rPr>
              <a:t>باشلار، العقل العلمي</a:t>
            </a:r>
            <a:endParaRPr lang="fr-FR" sz="32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4806"/>
          </a:xfrm>
        </p:spPr>
        <p:txBody>
          <a:bodyPr>
            <a:noAutofit/>
          </a:bodyPr>
          <a:lstStyle/>
          <a:p>
            <a:pPr algn="ctr"/>
            <a:r>
              <a:rPr lang="ar-DZ" sz="40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Söhne"/>
              </a:rPr>
              <a:t>كيفية التحرر من الرأي</a:t>
            </a:r>
            <a:endParaRPr lang="fr-FR" sz="8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07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3366"/>
          </a:xfrm>
        </p:spPr>
        <p:txBody>
          <a:bodyPr>
            <a:normAutofit/>
          </a:bodyPr>
          <a:lstStyle/>
          <a:p>
            <a:pPr algn="ctr" rtl="1"/>
            <a:r>
              <a:rPr lang="ar-DZ" sz="4000" b="0" i="0" dirty="0">
                <a:solidFill>
                  <a:schemeClr val="bg2">
                    <a:lumMod val="25000"/>
                  </a:schemeClr>
                </a:solidFill>
                <a:effectLst/>
                <a:latin typeface="Söhne"/>
              </a:rPr>
              <a:t>كيف يُدمر الرأي؟</a:t>
            </a:r>
            <a:endParaRPr lang="fr-FR" sz="8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373383"/>
              </p:ext>
            </p:extLst>
          </p:nvPr>
        </p:nvGraphicFramePr>
        <p:xfrm>
          <a:off x="1371600" y="1763486"/>
          <a:ext cx="9601200" cy="4103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0313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29491"/>
          </a:xfrm>
        </p:spPr>
        <p:txBody>
          <a:bodyPr>
            <a:noAutofit/>
          </a:bodyPr>
          <a:lstStyle/>
          <a:p>
            <a:pPr algn="ctr" rtl="1"/>
            <a:r>
              <a:rPr lang="ar-DZ" sz="4000" dirty="0">
                <a:solidFill>
                  <a:schemeClr val="bg2">
                    <a:lumMod val="25000"/>
                  </a:schemeClr>
                </a:solidFill>
                <a:latin typeface="Söhne"/>
              </a:rPr>
              <a:t>إنه</a:t>
            </a:r>
            <a:r>
              <a:rPr lang="ar-DZ" sz="4000" b="0" i="0" dirty="0">
                <a:solidFill>
                  <a:schemeClr val="bg2">
                    <a:lumMod val="25000"/>
                  </a:schemeClr>
                </a:solidFill>
                <a:effectLst/>
                <a:latin typeface="Söhne"/>
              </a:rPr>
              <a:t> الموقف الإبستيمولوجي</a:t>
            </a:r>
            <a:endParaRPr lang="fr-FR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42309"/>
            <a:ext cx="9601200" cy="4247606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00000"/>
              </a:lnSpc>
              <a:buNone/>
            </a:pPr>
            <a:endParaRPr lang="ar-DZ" sz="3200" b="0" i="0" dirty="0">
              <a:solidFill>
                <a:schemeClr val="accent6">
                  <a:lumMod val="50000"/>
                </a:schemeClr>
              </a:solidFill>
              <a:effectLst/>
              <a:latin typeface="Söhne"/>
            </a:endParaRPr>
          </a:p>
          <a:p>
            <a:pPr algn="ctr" rtl="1">
              <a:lnSpc>
                <a:spcPct val="150000"/>
              </a:lnSpc>
            </a:pPr>
            <a:r>
              <a:rPr lang="ar-DZ" sz="36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لا يمكن لأي باحث أن يخضع لنموذج اجتماعي أو ثقافي سابق.</a:t>
            </a:r>
            <a:r>
              <a:rPr lang="fr-FR" sz="4000" b="1" dirty="0">
                <a:solidFill>
                  <a:srgbClr val="C00000"/>
                </a:solidFill>
              </a:rPr>
              <a:t> </a:t>
            </a:r>
            <a:endParaRPr lang="ar-DZ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63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0" i="0" dirty="0">
                <a:solidFill>
                  <a:schemeClr val="tx1"/>
                </a:solidFill>
                <a:effectLst/>
                <a:latin typeface="Söhne"/>
              </a:rPr>
              <a:t>ولذلك علينا أن نكون حذرين إبستمولوجياً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886200"/>
          </a:xfrm>
        </p:spPr>
        <p:txBody>
          <a:bodyPr>
            <a:normAutofit fontScale="92500" lnSpcReduction="20000"/>
          </a:bodyPr>
          <a:lstStyle/>
          <a:p>
            <a:pPr algn="ctr" rtl="1">
              <a:lnSpc>
                <a:spcPct val="150000"/>
              </a:lnSpc>
            </a:pPr>
            <a:r>
              <a:rPr lang="ar-DZ" sz="2200" b="0" i="0" dirty="0">
                <a:solidFill>
                  <a:schemeClr val="tx1"/>
                </a:solidFill>
                <a:effectLst/>
                <a:latin typeface="Söhne"/>
              </a:rPr>
              <a:t>يتميز الرأي، سواء كان صحيحًا أو خاطئًا، بعدم وجود أساس له.</a:t>
            </a:r>
            <a:r>
              <a:rPr lang="ar-DZ" sz="2200" b="0" i="0" dirty="0">
                <a:solidFill>
                  <a:srgbClr val="D1D5DB"/>
                </a:solidFill>
                <a:effectLst/>
                <a:latin typeface="Söhne"/>
              </a:rPr>
              <a:t> </a:t>
            </a:r>
            <a:r>
              <a:rPr lang="ar-DZ" sz="26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يختلف العلم عن الرأي لأنه يبحث عن معرفة الأسباب و المبررات الموضوعية.</a:t>
            </a:r>
          </a:p>
          <a:p>
            <a:pPr marL="0" indent="0" algn="ctr" rtl="1">
              <a:lnSpc>
                <a:spcPct val="150000"/>
              </a:lnSpc>
              <a:buNone/>
            </a:pPr>
            <a:endParaRPr lang="ar-DZ" sz="2000" b="0" i="0" dirty="0">
              <a:solidFill>
                <a:srgbClr val="C00000"/>
              </a:solidFill>
              <a:effectLst/>
              <a:latin typeface="Söhne"/>
            </a:endParaRPr>
          </a:p>
          <a:p>
            <a:pPr algn="ctr" rtl="1"/>
            <a:r>
              <a:rPr lang="ar-DZ" sz="2200" b="0" i="0" dirty="0">
                <a:solidFill>
                  <a:schemeClr val="tx1"/>
                </a:solidFill>
                <a:effectLst/>
                <a:latin typeface="Söhne"/>
              </a:rPr>
              <a:t>ينبغي أن نصل إلى موقف حذر إبستمولوجي</a:t>
            </a:r>
            <a:r>
              <a:rPr lang="ar-DZ" sz="2600" b="0" i="0" dirty="0">
                <a:solidFill>
                  <a:schemeClr val="tx1"/>
                </a:solidFill>
                <a:effectLst/>
                <a:latin typeface="Söhne"/>
              </a:rPr>
              <a:t> </a:t>
            </a:r>
            <a:r>
              <a:rPr lang="fr-FR" sz="2600" b="0" i="0" dirty="0">
                <a:solidFill>
                  <a:schemeClr val="tx1"/>
                </a:solidFill>
                <a:effectLst/>
                <a:latin typeface="Söhne"/>
              </a:rPr>
              <a:t>:</a:t>
            </a:r>
            <a:endParaRPr lang="fr-FR" sz="2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 rtl="1">
              <a:lnSpc>
                <a:spcPct val="160000"/>
              </a:lnSpc>
              <a:buNone/>
            </a:pPr>
            <a:r>
              <a:rPr lang="ar-DZ" sz="260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"</a:t>
            </a:r>
            <a:r>
              <a:rPr lang="ar-DZ" sz="22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العقل العلمي يمنعنا من إبداء رأي في الأسئلة التي لا نفهمها، أو التي لا نستطيع صياغتها بوضوح.</a:t>
            </a:r>
            <a:r>
              <a:rPr lang="ar-DZ" sz="2600" b="1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endParaRPr lang="fr-FR" sz="2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u="sng" dirty="0">
                <a:hlinkClick r:id="rId2"/>
              </a:rPr>
              <a:t/>
            </a:r>
            <a:br>
              <a:rPr lang="fr-FR" u="sng" dirty="0">
                <a:hlinkClick r:id="rId2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7944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73183"/>
          </a:xfrm>
        </p:spPr>
        <p:txBody>
          <a:bodyPr/>
          <a:lstStyle/>
          <a:p>
            <a:pPr algn="ctr"/>
            <a:r>
              <a:rPr lang="ar-DZ" b="0" i="0" dirty="0">
                <a:solidFill>
                  <a:schemeClr val="bg2">
                    <a:lumMod val="25000"/>
                  </a:schemeClr>
                </a:solidFill>
                <a:effectLst/>
                <a:latin typeface="Söhne"/>
              </a:rPr>
              <a:t>بالتالي</a:t>
            </a:r>
            <a:endParaRPr lang="fr-FR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81051"/>
            <a:ext cx="9601200" cy="3986349"/>
          </a:xfrm>
        </p:spPr>
        <p:txBody>
          <a:bodyPr/>
          <a:lstStyle/>
          <a:p>
            <a:pPr algn="just" rtl="1">
              <a:lnSpc>
                <a:spcPct val="200000"/>
              </a:lnSpc>
            </a:pPr>
            <a:r>
              <a:rPr lang="ar-DZ" sz="28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لن نعيد إنتاج الواقع مرة أخرى.</a:t>
            </a:r>
            <a:endParaRPr lang="fr-F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 rtl="1">
              <a:lnSpc>
                <a:spcPct val="200000"/>
              </a:lnSpc>
            </a:pPr>
            <a:r>
              <a:rPr lang="ar-DZ" sz="28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لن ننتج تمثيلات تقريبية وانتقائية للواقع.</a:t>
            </a:r>
          </a:p>
          <a:p>
            <a:pPr algn="just" rtl="1">
              <a:lnSpc>
                <a:spcPct val="200000"/>
              </a:lnSpc>
            </a:pPr>
            <a:r>
              <a:rPr lang="ar-DZ" sz="28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لن نجعل الواقع المفترض مشروعًا.</a:t>
            </a:r>
          </a:p>
          <a:p>
            <a:pPr algn="just" rtl="1">
              <a:lnSpc>
                <a:spcPct val="200000"/>
              </a:lnSpc>
            </a:pPr>
            <a:r>
              <a:rPr lang="ar-DZ" sz="28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لن نجعل التقريب وعدم الدقة مشروعين.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81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371600" y="685800"/>
            <a:ext cx="9601200" cy="933994"/>
          </a:xfrm>
        </p:spPr>
        <p:txBody>
          <a:bodyPr/>
          <a:lstStyle/>
          <a:p>
            <a:pPr algn="ctr"/>
            <a:r>
              <a:rPr lang="ar-DZ" b="1" dirty="0">
                <a:solidFill>
                  <a:schemeClr val="accent1">
                    <a:lumMod val="50000"/>
                  </a:schemeClr>
                </a:solidFill>
              </a:rPr>
              <a:t>الخاتمة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619795"/>
            <a:ext cx="10345783" cy="48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4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DZ" sz="40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يتم بناء حيادية المعرفة العلمية من خلال التخلي عن مثل هذا المثال الأعلى لليقين.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48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78420"/>
            <a:ext cx="9601200" cy="1489166"/>
          </a:xfrm>
        </p:spPr>
        <p:txBody>
          <a:bodyPr>
            <a:normAutofit/>
          </a:bodyPr>
          <a:lstStyle/>
          <a:p>
            <a:pPr algn="ctr"/>
            <a:r>
              <a:rPr lang="ar-DZ" b="1" dirty="0">
                <a:solidFill>
                  <a:schemeClr val="accent6">
                    <a:lumMod val="50000"/>
                  </a:schemeClr>
                </a:solidFill>
              </a:rPr>
              <a:t>كيفية بناء مواقف بحثية و علمية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95044"/>
            <a:ext cx="9601200" cy="40364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400" dirty="0"/>
              <a:t> </a:t>
            </a:r>
          </a:p>
          <a:p>
            <a:pPr lvl="1" algn="ctr" rtl="1">
              <a:buFont typeface="Wingdings" panose="05000000000000000000" pitchFamily="2" charset="2"/>
              <a:buChar char="§"/>
            </a:pPr>
            <a:r>
              <a:rPr lang="ar-DZ" sz="3200" i="0" dirty="0"/>
              <a:t>التموقع الموضوعي في البحث العلمي</a:t>
            </a:r>
            <a:endParaRPr lang="fr-FR" sz="3200" i="0" dirty="0"/>
          </a:p>
          <a:p>
            <a:pPr algn="ctr" rtl="1">
              <a:buFont typeface="Wingdings" panose="05000000000000000000" pitchFamily="2" charset="2"/>
              <a:buChar char="§"/>
            </a:pPr>
            <a:r>
              <a:rPr lang="ar-DZ" sz="3200" dirty="0"/>
              <a:t>تكييف المعرفة لأغراض تعليمية</a:t>
            </a:r>
            <a:endParaRPr lang="fr-FR" sz="3200" dirty="0"/>
          </a:p>
          <a:p>
            <a:pPr algn="ctr" rtl="1">
              <a:buFont typeface="Wingdings" panose="05000000000000000000" pitchFamily="2" charset="2"/>
              <a:buChar char="§"/>
            </a:pPr>
            <a:r>
              <a:rPr lang="ar-DZ" sz="3200" dirty="0"/>
              <a:t>اختيار منهجية بحث مناسبة</a:t>
            </a:r>
            <a:endParaRPr lang="fr-FR" sz="3200" dirty="0"/>
          </a:p>
          <a:p>
            <a:pPr algn="ctr" rtl="1">
              <a:buFont typeface="Wingdings" panose="05000000000000000000" pitchFamily="2" charset="2"/>
              <a:buChar char="§"/>
            </a:pPr>
            <a:r>
              <a:rPr lang="ar-DZ" sz="3200" dirty="0"/>
              <a:t>تكييف الحقول المعاريفية في البحوث العلمية</a:t>
            </a:r>
            <a:endParaRPr lang="fr-FR" sz="3200" dirty="0"/>
          </a:p>
          <a:p>
            <a:pPr marL="0" indent="0" algn="ctr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01360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</p:spPr>
        <p:txBody>
          <a:bodyPr>
            <a:normAutofit/>
          </a:bodyPr>
          <a:lstStyle/>
          <a:p>
            <a:pPr algn="ctr"/>
            <a:r>
              <a:rPr lang="ar-DZ" sz="3600" b="1" dirty="0">
                <a:solidFill>
                  <a:schemeClr val="accent6">
                    <a:lumMod val="50000"/>
                  </a:schemeClr>
                </a:solidFill>
              </a:rPr>
              <a:t>الهدف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94560"/>
            <a:ext cx="9601200" cy="36728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DZ" sz="3200" dirty="0"/>
              <a:t>توضيح المسائل المعرفية المرتبطة بالبحث العلمي</a:t>
            </a:r>
            <a:endParaRPr lang="fr-FR" sz="3200" dirty="0"/>
          </a:p>
          <a:p>
            <a:pPr marL="0" indent="0" algn="ctr">
              <a:buNone/>
            </a:pPr>
            <a:endParaRPr lang="fr-FR" sz="2800" b="1" dirty="0"/>
          </a:p>
          <a:p>
            <a:pPr marL="0" indent="0" algn="ctr">
              <a:buNone/>
            </a:pP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22599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1743"/>
          </a:xfrm>
        </p:spPr>
        <p:txBody>
          <a:bodyPr>
            <a:normAutofit fontScale="90000"/>
          </a:bodyPr>
          <a:lstStyle/>
          <a:p>
            <a:pPr algn="ctr"/>
            <a:r>
              <a:rPr lang="ar-DZ" sz="3600" b="1" dirty="0">
                <a:solidFill>
                  <a:schemeClr val="accent6">
                    <a:lumMod val="50000"/>
                  </a:schemeClr>
                </a:solidFill>
              </a:rPr>
              <a:t>ما معنى الموقف المعرفي (الإيبستيمولوجي)؟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94560"/>
            <a:ext cx="9601200" cy="3672840"/>
          </a:xfrm>
        </p:spPr>
        <p:txBody>
          <a:bodyPr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ar-DZ" sz="2800" dirty="0"/>
              <a:t>نعني بالمواقف المعرفية (الإيبستيمولوجية) نماذج بحث التي يتم فيها تدوين الخيارات النظرية والمنهجية.</a:t>
            </a:r>
          </a:p>
          <a:p>
            <a:pPr marL="0" indent="0" algn="ctr">
              <a:buNone/>
            </a:pPr>
            <a:endParaRPr lang="ar-DZ" sz="2800" b="1" dirty="0"/>
          </a:p>
          <a:p>
            <a:pPr marL="0" indent="0" algn="ctr" rtl="1">
              <a:lnSpc>
                <a:spcPct val="150000"/>
              </a:lnSpc>
              <a:buNone/>
            </a:pPr>
            <a:r>
              <a:rPr lang="ar-DZ" sz="2800" dirty="0"/>
              <a:t>هذه المواقف تساعد على إكتساب نظرة موضوعية و نقدية إتجاه مبادئ, فرضيات و نتائج مدونة في مختلف العلوم.</a:t>
            </a:r>
          </a:p>
        </p:txBody>
      </p:sp>
    </p:spTree>
    <p:extLst>
      <p:ext uri="{BB962C8B-B14F-4D97-AF65-F5344CB8AC3E}">
        <p14:creationId xmlns:p14="http://schemas.microsoft.com/office/powerpoint/2010/main" val="389760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75945"/>
            <a:ext cx="9601200" cy="5662749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ar-DZ" sz="3200" dirty="0"/>
              <a:t>لفهم جوهر هذه الوضعية المعرفية، يجب أن نعترف أولاً بأن العلم، في إنجازه ومبادئه، يتم إبطاؤه باستمرار و تشويهه من قبل الرأي الذاتي.</a:t>
            </a:r>
            <a:br>
              <a:rPr lang="ar-DZ" sz="3200" dirty="0"/>
            </a:br>
            <a:r>
              <a:rPr lang="ar-DZ" sz="3200" dirty="0"/>
              <a:t/>
            </a:r>
            <a:br>
              <a:rPr lang="ar-DZ" sz="3200" dirty="0"/>
            </a:br>
            <a:r>
              <a:rPr lang="ar-DZ" sz="3200" dirty="0"/>
              <a:t>يجب مكافحة هذا الرأي الذاتي بإستمرار للوصول إلى الموضوعية.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9974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>
                <a:solidFill>
                  <a:schemeClr val="accent6">
                    <a:lumMod val="50000"/>
                  </a:schemeClr>
                </a:solidFill>
              </a:rPr>
              <a:t>إذن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725616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DZ" sz="4400" b="1" dirty="0"/>
              <a:t>"العلم يعارض الرأي بشكلٍ مطلق."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782284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b="1" dirty="0">
                <a:solidFill>
                  <a:schemeClr val="accent6">
                    <a:lumMod val="50000"/>
                  </a:schemeClr>
                </a:solidFill>
              </a:rPr>
              <a:t>معنى الرأي الذاتي</a:t>
            </a:r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ar-DZ" sz="3200" b="0" i="0" dirty="0">
                <a:solidFill>
                  <a:schemeClr val="tx1"/>
                </a:solidFill>
                <a:effectLst/>
                <a:latin typeface="Söhne"/>
              </a:rPr>
              <a:t>إنه عقبة معرفية، أي عنصرًا مشوشًا يحجب بين رغبة المعرفة والموضوع المدروس.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7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b="1" dirty="0">
                <a:solidFill>
                  <a:schemeClr val="tx1"/>
                </a:solidFill>
              </a:rPr>
              <a:t>هذه العقبة عنصر اعتباطي يتداخل بين الباحث و موضوع بحثه.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53053"/>
            <a:ext cx="9601200" cy="41278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DZ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يمكن أن يكون هذا العنصر</a:t>
            </a:r>
            <a:endParaRPr lang="fr-FR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 rtl="1">
              <a:buFont typeface="Wingdings" panose="05000000000000000000" pitchFamily="2" charset="2"/>
              <a:buChar char="ü"/>
            </a:pPr>
            <a:r>
              <a:rPr lang="ar-DZ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معتقد تقليدي</a:t>
            </a:r>
            <a:endParaRPr lang="fr-FR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 rtl="1">
              <a:buFont typeface="Wingdings" panose="05000000000000000000" pitchFamily="2" charset="2"/>
              <a:buChar char="ü"/>
            </a:pPr>
            <a:r>
              <a:rPr lang="ar-DZ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أسطورة</a:t>
            </a:r>
          </a:p>
          <a:p>
            <a:pPr algn="ctr" rtl="1">
              <a:buFont typeface="Wingdings" panose="05000000000000000000" pitchFamily="2" charset="2"/>
              <a:buChar char="ü"/>
            </a:pPr>
            <a:r>
              <a:rPr lang="ar-DZ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افتراض</a:t>
            </a:r>
            <a:endParaRPr lang="fr-FR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 rtl="1">
              <a:buFont typeface="Wingdings" panose="05000000000000000000" pitchFamily="2" charset="2"/>
              <a:buChar char="ü"/>
            </a:pPr>
            <a:r>
              <a:rPr lang="ar-DZ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اعتقاد شخصي</a:t>
            </a:r>
            <a:endParaRPr lang="fr-FR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 rtl="1">
              <a:buNone/>
            </a:pPr>
            <a:r>
              <a:rPr lang="ar-DZ" sz="24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وهو العنصر الذي يحرف وحيادية الباحث ويشوه مساره</a:t>
            </a:r>
            <a:endParaRPr lang="fr-FR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886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44583"/>
            <a:ext cx="9601200" cy="5122817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DZ" sz="28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هل يمكننا</a:t>
            </a:r>
            <a:r>
              <a:rPr lang="fr-FR" sz="28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 </a:t>
            </a:r>
            <a:r>
              <a:rPr lang="ar-DZ" sz="28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بناء نظرية، أو تأسيس نهج، أو وضع قواعد استنادًا إلى معتقدات أسطورية؟</a:t>
            </a:r>
            <a:endParaRPr lang="fr-FR" sz="2800" b="0" i="0" dirty="0">
              <a:solidFill>
                <a:schemeClr val="accent6">
                  <a:lumMod val="50000"/>
                </a:schemeClr>
              </a:solidFill>
              <a:effectLst/>
              <a:latin typeface="Söhne"/>
            </a:endParaRPr>
          </a:p>
          <a:p>
            <a:pPr marL="0" indent="0" algn="just" rtl="1">
              <a:buNone/>
            </a:pPr>
            <a:endParaRPr lang="fr-FR" sz="3200" b="1" dirty="0">
              <a:solidFill>
                <a:srgbClr val="FF0000"/>
              </a:solidFill>
            </a:endParaRPr>
          </a:p>
          <a:p>
            <a:pPr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DZ" sz="2800" b="0" i="0" dirty="0">
                <a:solidFill>
                  <a:schemeClr val="accent6">
                    <a:lumMod val="50000"/>
                  </a:schemeClr>
                </a:solidFill>
                <a:effectLst/>
                <a:latin typeface="Söhne"/>
              </a:rPr>
              <a:t>هل يمكن إعتبار الأسطورة, الخرافة, الافتراض, الاعتقاد والتمثيل بمثابة أنماط للمعرفة العلمية؟</a:t>
            </a:r>
            <a:endParaRPr lang="fr-FR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4576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675</TotalTime>
  <Words>500</Words>
  <Application>Microsoft Office PowerPoint</Application>
  <PresentationFormat>Grand écran</PresentationFormat>
  <Paragraphs>71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Franklin Gothic Book</vt:lpstr>
      <vt:lpstr>Söhne</vt:lpstr>
      <vt:lpstr>Tahoma</vt:lpstr>
      <vt:lpstr>Wingdings</vt:lpstr>
      <vt:lpstr>Crop</vt:lpstr>
      <vt:lpstr>         التكوين في الطور الثالث اللجنة البيداغوجية الوطنية للمادة التعليمية </vt:lpstr>
      <vt:lpstr>كيفية بناء مواقف بحثية و علمية </vt:lpstr>
      <vt:lpstr>الهدف</vt:lpstr>
      <vt:lpstr>ما معنى الموقف المعرفي (الإيبستيمولوجي)؟</vt:lpstr>
      <vt:lpstr>لفهم جوهر هذه الوضعية المعرفية، يجب أن نعترف أولاً بأن العلم، في إنجازه ومبادئه، يتم إبطاؤه باستمرار و تشويهه من قبل الرأي الذاتي.  يجب مكافحة هذا الرأي الذاتي بإستمرار للوصول إلى الموضوعية.</vt:lpstr>
      <vt:lpstr>إذن</vt:lpstr>
      <vt:lpstr>معنى الرأي الذاتي</vt:lpstr>
      <vt:lpstr>هذه العقبة عنصر اعتباطي يتداخل بين الباحث و موضوع بحثه.</vt:lpstr>
      <vt:lpstr>Présentation PowerPoint</vt:lpstr>
      <vt:lpstr>الأسطورة والافتراض والاعتقاد </vt:lpstr>
      <vt:lpstr>ما معنى هذا الحاجب؟</vt:lpstr>
      <vt:lpstr>هذا الحاجب هو الرأي الذاتي</vt:lpstr>
      <vt:lpstr>Présentation PowerPoint</vt:lpstr>
      <vt:lpstr>كيفية التحرر من الرأي</vt:lpstr>
      <vt:lpstr>كيف يُدمر الرأي؟</vt:lpstr>
      <vt:lpstr>إنه الموقف الإبستيمولوجي</vt:lpstr>
      <vt:lpstr>ولذلك علينا أن نكون حذرين إبستمولوجياً</vt:lpstr>
      <vt:lpstr>بالتالي</vt:lpstr>
      <vt:lpstr>الخاتمة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الجمهورية الجزائرية الديمقراطية الشعبية The people’s Democratic Republic of Algeria وزارة التعليم العالي و البحث العلمي Ministery of Higher Education an Scientific Research  المركز الجامعي –صالحي أحمد- النعامة  University Center –Salhi Ahmed – Nâama</dc:title>
  <dc:creator>Braik</dc:creator>
  <cp:lastModifiedBy>Nabila</cp:lastModifiedBy>
  <cp:revision>71</cp:revision>
  <dcterms:created xsi:type="dcterms:W3CDTF">2022-05-27T14:36:36Z</dcterms:created>
  <dcterms:modified xsi:type="dcterms:W3CDTF">2023-04-28T17:14:50Z</dcterms:modified>
</cp:coreProperties>
</file>